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3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gif"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gif"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4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4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44.gif"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44.gif"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grpSp>
        <p:nvGrpSpPr>
          <p:cNvPr name="Group 2" id="2"/>
          <p:cNvGrpSpPr/>
          <p:nvPr/>
        </p:nvGrpSpPr>
        <p:grpSpPr>
          <a:xfrm rot="0">
            <a:off x="-230453" y="9080325"/>
            <a:ext cx="19049178" cy="1502866"/>
            <a:chOff x="0" y="0"/>
            <a:chExt cx="5017068" cy="395817"/>
          </a:xfrm>
        </p:grpSpPr>
        <p:sp>
          <p:nvSpPr>
            <p:cNvPr name="Freeform 3" id="3"/>
            <p:cNvSpPr/>
            <p:nvPr/>
          </p:nvSpPr>
          <p:spPr>
            <a:xfrm flipH="false" flipV="false" rot="0">
              <a:off x="0" y="0"/>
              <a:ext cx="5017067" cy="395817"/>
            </a:xfrm>
            <a:custGeom>
              <a:avLst/>
              <a:gdLst/>
              <a:ahLst/>
              <a:cxnLst/>
              <a:rect r="r" b="b" t="t" l="l"/>
              <a:pathLst>
                <a:path h="395817" w="5017067">
                  <a:moveTo>
                    <a:pt x="0" y="0"/>
                  </a:moveTo>
                  <a:lnTo>
                    <a:pt x="5017067" y="0"/>
                  </a:lnTo>
                  <a:lnTo>
                    <a:pt x="5017067" y="395817"/>
                  </a:lnTo>
                  <a:lnTo>
                    <a:pt x="0" y="395817"/>
                  </a:lnTo>
                  <a:close/>
                </a:path>
              </a:pathLst>
            </a:custGeom>
            <a:solidFill>
              <a:srgbClr val="18253B"/>
            </a:solidFill>
            <a:ln w="28575" cap="sq">
              <a:solidFill>
                <a:srgbClr val="000000"/>
              </a:solidFill>
              <a:prstDash val="solid"/>
              <a:miter/>
            </a:ln>
          </p:spPr>
        </p:sp>
        <p:sp>
          <p:nvSpPr>
            <p:cNvPr name="TextBox 4" id="4"/>
            <p:cNvSpPr txBox="true"/>
            <p:nvPr/>
          </p:nvSpPr>
          <p:spPr>
            <a:xfrm>
              <a:off x="0" y="-76200"/>
              <a:ext cx="5017068" cy="472017"/>
            </a:xfrm>
            <a:prstGeom prst="rect">
              <a:avLst/>
            </a:prstGeom>
          </p:spPr>
          <p:txBody>
            <a:bodyPr anchor="ctr" rtlCol="false" tIns="50800" lIns="50800" bIns="50800" rIns="50800"/>
            <a:lstStyle/>
            <a:p>
              <a:pPr algn="ctr">
                <a:lnSpc>
                  <a:spcPts val="3412"/>
                </a:lnSpc>
              </a:pPr>
            </a:p>
          </p:txBody>
        </p:sp>
      </p:grpSp>
      <p:sp>
        <p:nvSpPr>
          <p:cNvPr name="Freeform 5" id="5"/>
          <p:cNvSpPr/>
          <p:nvPr/>
        </p:nvSpPr>
        <p:spPr>
          <a:xfrm flipH="false" flipV="false" rot="1025063">
            <a:off x="11259986" y="718346"/>
            <a:ext cx="6038470" cy="7643633"/>
          </a:xfrm>
          <a:custGeom>
            <a:avLst/>
            <a:gdLst/>
            <a:ahLst/>
            <a:cxnLst/>
            <a:rect r="r" b="b" t="t" l="l"/>
            <a:pathLst>
              <a:path h="7643633" w="6038470">
                <a:moveTo>
                  <a:pt x="0" y="0"/>
                </a:moveTo>
                <a:lnTo>
                  <a:pt x="6038471" y="0"/>
                </a:lnTo>
                <a:lnTo>
                  <a:pt x="6038471" y="7643633"/>
                </a:lnTo>
                <a:lnTo>
                  <a:pt x="0" y="7643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270443" y="1950693"/>
            <a:ext cx="3744075" cy="7640968"/>
          </a:xfrm>
          <a:custGeom>
            <a:avLst/>
            <a:gdLst/>
            <a:ahLst/>
            <a:cxnLst/>
            <a:rect r="r" b="b" t="t" l="l"/>
            <a:pathLst>
              <a:path h="7640968" w="3744075">
                <a:moveTo>
                  <a:pt x="0" y="0"/>
                </a:moveTo>
                <a:lnTo>
                  <a:pt x="3744074" y="0"/>
                </a:lnTo>
                <a:lnTo>
                  <a:pt x="3744074" y="7640968"/>
                </a:lnTo>
                <a:lnTo>
                  <a:pt x="0" y="76409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652300" y="4095134"/>
            <a:ext cx="9842369" cy="1466850"/>
          </a:xfrm>
          <a:prstGeom prst="rect">
            <a:avLst/>
          </a:prstGeom>
        </p:spPr>
        <p:txBody>
          <a:bodyPr anchor="t" rtlCol="false" tIns="0" lIns="0" bIns="0" rIns="0">
            <a:spAutoFit/>
          </a:bodyPr>
          <a:lstStyle/>
          <a:p>
            <a:pPr algn="ctr">
              <a:lnSpc>
                <a:spcPts val="5550"/>
              </a:lnSpc>
            </a:pPr>
            <a:r>
              <a:rPr lang="en-US" sz="5000">
                <a:solidFill>
                  <a:srgbClr val="000000"/>
                </a:solidFill>
                <a:latin typeface="Poppins Bold"/>
              </a:rPr>
              <a:t>GESTURE RECOGNITION FOR MOTOR DISABILITIES </a:t>
            </a:r>
          </a:p>
        </p:txBody>
      </p:sp>
      <p:sp>
        <p:nvSpPr>
          <p:cNvPr name="TextBox 8" id="8"/>
          <p:cNvSpPr txBox="true"/>
          <p:nvPr/>
        </p:nvSpPr>
        <p:spPr>
          <a:xfrm rot="0">
            <a:off x="1291140" y="5685452"/>
            <a:ext cx="8564689" cy="1022809"/>
          </a:xfrm>
          <a:prstGeom prst="rect">
            <a:avLst/>
          </a:prstGeom>
        </p:spPr>
        <p:txBody>
          <a:bodyPr anchor="t" rtlCol="false" tIns="0" lIns="0" bIns="0" rIns="0">
            <a:spAutoFit/>
          </a:bodyPr>
          <a:lstStyle/>
          <a:p>
            <a:pPr algn="ctr">
              <a:lnSpc>
                <a:spcPts val="3999"/>
              </a:lnSpc>
            </a:pPr>
            <a:r>
              <a:rPr lang="en-US" sz="2856">
                <a:solidFill>
                  <a:srgbClr val="000000"/>
                </a:solidFill>
                <a:latin typeface="Poppins"/>
              </a:rPr>
              <a:t>ARTIFICIAL INTELLIGENCE PROJECT MANAGEMENT</a:t>
            </a:r>
          </a:p>
          <a:p>
            <a:pPr algn="ctr">
              <a:lnSpc>
                <a:spcPts val="3999"/>
              </a:lnSpc>
              <a:spcBef>
                <a:spcPct val="0"/>
              </a:spcBef>
            </a:pPr>
            <a:r>
              <a:rPr lang="en-US" sz="2856">
                <a:solidFill>
                  <a:srgbClr val="000000"/>
                </a:solidFill>
                <a:latin typeface="Poppins"/>
              </a:rPr>
              <a:t>GROUP F</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0E9E1"/>
        </a:solidFill>
      </p:bgPr>
    </p:bg>
    <p:spTree>
      <p:nvGrpSpPr>
        <p:cNvPr id="1" name=""/>
        <p:cNvGrpSpPr/>
        <p:nvPr/>
      </p:nvGrpSpPr>
      <p:grpSpPr>
        <a:xfrm>
          <a:off x="0" y="0"/>
          <a:ext cx="0" cy="0"/>
          <a:chOff x="0" y="0"/>
          <a:chExt cx="0" cy="0"/>
        </a:xfrm>
      </p:grpSpPr>
      <p:grpSp>
        <p:nvGrpSpPr>
          <p:cNvPr name="Group 2" id="2"/>
          <p:cNvGrpSpPr/>
          <p:nvPr/>
        </p:nvGrpSpPr>
        <p:grpSpPr>
          <a:xfrm rot="0">
            <a:off x="433711" y="2897646"/>
            <a:ext cx="4947123" cy="6971721"/>
            <a:chOff x="0" y="0"/>
            <a:chExt cx="6596164" cy="9295628"/>
          </a:xfrm>
        </p:grpSpPr>
        <p:grpSp>
          <p:nvGrpSpPr>
            <p:cNvPr name="Group 3" id="3"/>
            <p:cNvGrpSpPr/>
            <p:nvPr/>
          </p:nvGrpSpPr>
          <p:grpSpPr>
            <a:xfrm rot="0">
              <a:off x="0" y="799403"/>
              <a:ext cx="6596164" cy="6905053"/>
              <a:chOff x="0" y="0"/>
              <a:chExt cx="1302946" cy="1363961"/>
            </a:xfrm>
          </p:grpSpPr>
          <p:sp>
            <p:nvSpPr>
              <p:cNvPr name="Freeform 4" id="4"/>
              <p:cNvSpPr/>
              <p:nvPr/>
            </p:nvSpPr>
            <p:spPr>
              <a:xfrm flipH="false" flipV="false" rot="0">
                <a:off x="0" y="0"/>
                <a:ext cx="1302946" cy="1363961"/>
              </a:xfrm>
              <a:custGeom>
                <a:avLst/>
                <a:gdLst/>
                <a:ahLst/>
                <a:cxnLst/>
                <a:rect r="r" b="b" t="t" l="l"/>
                <a:pathLst>
                  <a:path h="1363961" w="1302946">
                    <a:moveTo>
                      <a:pt x="0" y="0"/>
                    </a:moveTo>
                    <a:lnTo>
                      <a:pt x="1302946" y="0"/>
                    </a:lnTo>
                    <a:lnTo>
                      <a:pt x="1302946" y="1363961"/>
                    </a:lnTo>
                    <a:lnTo>
                      <a:pt x="0" y="1363961"/>
                    </a:lnTo>
                    <a:close/>
                  </a:path>
                </a:pathLst>
              </a:custGeom>
              <a:solidFill>
                <a:srgbClr val="FFD5DC"/>
              </a:solidFill>
            </p:spPr>
          </p:sp>
          <p:sp>
            <p:nvSpPr>
              <p:cNvPr name="TextBox 5" id="5"/>
              <p:cNvSpPr txBox="true"/>
              <p:nvPr/>
            </p:nvSpPr>
            <p:spPr>
              <a:xfrm>
                <a:off x="0" y="-76200"/>
                <a:ext cx="1302946" cy="1440161"/>
              </a:xfrm>
              <a:prstGeom prst="rect">
                <a:avLst/>
              </a:prstGeom>
            </p:spPr>
            <p:txBody>
              <a:bodyPr anchor="ctr" rtlCol="false" tIns="50800" lIns="50800" bIns="50800" rIns="50800"/>
              <a:lstStyle/>
              <a:p>
                <a:pPr algn="ctr">
                  <a:lnSpc>
                    <a:spcPts val="3412"/>
                  </a:lnSpc>
                </a:pPr>
              </a:p>
            </p:txBody>
          </p:sp>
        </p:grpSp>
        <p:sp>
          <p:nvSpPr>
            <p:cNvPr name="TextBox 6" id="6"/>
            <p:cNvSpPr txBox="true"/>
            <p:nvPr/>
          </p:nvSpPr>
          <p:spPr>
            <a:xfrm rot="0">
              <a:off x="919051" y="-66675"/>
              <a:ext cx="5143584" cy="9362303"/>
            </a:xfrm>
            <a:prstGeom prst="rect">
              <a:avLst/>
            </a:prstGeom>
          </p:spPr>
          <p:txBody>
            <a:bodyPr anchor="t" rtlCol="false" tIns="0" lIns="0" bIns="0" rIns="0">
              <a:spAutoFit/>
            </a:bodyPr>
            <a:lstStyle/>
            <a:p>
              <a:pPr algn="ctr">
                <a:lnSpc>
                  <a:spcPts val="3138"/>
                </a:lnSpc>
                <a:spcBef>
                  <a:spcPct val="0"/>
                </a:spcBef>
              </a:pPr>
            </a:p>
            <a:p>
              <a:pPr algn="ctr">
                <a:lnSpc>
                  <a:spcPts val="3138"/>
                </a:lnSpc>
                <a:spcBef>
                  <a:spcPct val="0"/>
                </a:spcBef>
              </a:pPr>
            </a:p>
            <a:p>
              <a:pPr algn="ctr">
                <a:lnSpc>
                  <a:spcPts val="3138"/>
                </a:lnSpc>
                <a:spcBef>
                  <a:spcPct val="0"/>
                </a:spcBef>
              </a:pPr>
              <a:r>
                <a:rPr lang="en-US" sz="2241">
                  <a:solidFill>
                    <a:srgbClr val="000000"/>
                  </a:solidFill>
                  <a:latin typeface="Poppins Bold"/>
                </a:rPr>
                <a:t>Innovation Competition:</a:t>
              </a:r>
            </a:p>
            <a:p>
              <a:pPr algn="ctr">
                <a:lnSpc>
                  <a:spcPts val="3138"/>
                </a:lnSpc>
                <a:spcBef>
                  <a:spcPct val="0"/>
                </a:spcBef>
              </a:pPr>
              <a:r>
                <a:rPr lang="en-US" sz="2241">
                  <a:solidFill>
                    <a:srgbClr val="000000"/>
                  </a:solidFill>
                  <a:latin typeface="Poppins"/>
                </a:rPr>
                <a:t>Showcase the unique aspects of your gesture recognition system and how it addresses a critical need in the market. Winning or even participating in such competitions can provide visibility and credibility, attracting potential collaborator.</a:t>
              </a:r>
            </a:p>
            <a:p>
              <a:pPr algn="ctr">
                <a:lnSpc>
                  <a:spcPts val="3138"/>
                </a:lnSpc>
                <a:spcBef>
                  <a:spcPct val="0"/>
                </a:spcBef>
              </a:pPr>
            </a:p>
            <a:p>
              <a:pPr algn="ctr">
                <a:lnSpc>
                  <a:spcPts val="3138"/>
                </a:lnSpc>
                <a:spcBef>
                  <a:spcPct val="0"/>
                </a:spcBef>
              </a:pPr>
            </a:p>
            <a:p>
              <a:pPr algn="ctr">
                <a:lnSpc>
                  <a:spcPts val="3138"/>
                </a:lnSpc>
                <a:spcBef>
                  <a:spcPct val="0"/>
                </a:spcBef>
              </a:pPr>
            </a:p>
            <a:p>
              <a:pPr algn="ctr">
                <a:lnSpc>
                  <a:spcPts val="3138"/>
                </a:lnSpc>
                <a:spcBef>
                  <a:spcPct val="0"/>
                </a:spcBef>
              </a:pPr>
            </a:p>
          </p:txBody>
        </p:sp>
      </p:grpSp>
      <p:sp>
        <p:nvSpPr>
          <p:cNvPr name="TextBox 7" id="7"/>
          <p:cNvSpPr txBox="true"/>
          <p:nvPr/>
        </p:nvSpPr>
        <p:spPr>
          <a:xfrm rot="0">
            <a:off x="1452312" y="334627"/>
            <a:ext cx="15383376" cy="2171333"/>
          </a:xfrm>
          <a:prstGeom prst="rect">
            <a:avLst/>
          </a:prstGeom>
        </p:spPr>
        <p:txBody>
          <a:bodyPr anchor="t" rtlCol="false" tIns="0" lIns="0" bIns="0" rIns="0">
            <a:spAutoFit/>
          </a:bodyPr>
          <a:lstStyle/>
          <a:p>
            <a:pPr algn="ctr" marL="0" indent="0" lvl="0">
              <a:lnSpc>
                <a:spcPts val="8161"/>
              </a:lnSpc>
              <a:spcBef>
                <a:spcPct val="0"/>
              </a:spcBef>
            </a:pPr>
            <a:r>
              <a:rPr lang="en-US" sz="7924">
                <a:solidFill>
                  <a:srgbClr val="000000"/>
                </a:solidFill>
                <a:latin typeface="Poppins Bold"/>
              </a:rPr>
              <a:t>Key Components of Business Case</a:t>
            </a:r>
          </a:p>
        </p:txBody>
      </p:sp>
      <p:grpSp>
        <p:nvGrpSpPr>
          <p:cNvPr name="Group 8" id="8"/>
          <p:cNvGrpSpPr/>
          <p:nvPr/>
        </p:nvGrpSpPr>
        <p:grpSpPr>
          <a:xfrm rot="0">
            <a:off x="6156088" y="3664848"/>
            <a:ext cx="4947123" cy="5437316"/>
            <a:chOff x="0" y="0"/>
            <a:chExt cx="6596164" cy="7249755"/>
          </a:xfrm>
        </p:grpSpPr>
        <p:grpSp>
          <p:nvGrpSpPr>
            <p:cNvPr name="Group 9" id="9"/>
            <p:cNvGrpSpPr/>
            <p:nvPr/>
          </p:nvGrpSpPr>
          <p:grpSpPr>
            <a:xfrm rot="0">
              <a:off x="0" y="0"/>
              <a:ext cx="6596164" cy="4640116"/>
              <a:chOff x="0" y="0"/>
              <a:chExt cx="1302946" cy="916566"/>
            </a:xfrm>
          </p:grpSpPr>
          <p:sp>
            <p:nvSpPr>
              <p:cNvPr name="Freeform 10" id="10"/>
              <p:cNvSpPr/>
              <p:nvPr/>
            </p:nvSpPr>
            <p:spPr>
              <a:xfrm flipH="false" flipV="false" rot="0">
                <a:off x="0" y="0"/>
                <a:ext cx="1302946" cy="916566"/>
              </a:xfrm>
              <a:custGeom>
                <a:avLst/>
                <a:gdLst/>
                <a:ahLst/>
                <a:cxnLst/>
                <a:rect r="r" b="b" t="t" l="l"/>
                <a:pathLst>
                  <a:path h="916566" w="1302946">
                    <a:moveTo>
                      <a:pt x="0" y="0"/>
                    </a:moveTo>
                    <a:lnTo>
                      <a:pt x="1302946" y="0"/>
                    </a:lnTo>
                    <a:lnTo>
                      <a:pt x="1302946" y="916566"/>
                    </a:lnTo>
                    <a:lnTo>
                      <a:pt x="0" y="916566"/>
                    </a:lnTo>
                    <a:close/>
                  </a:path>
                </a:pathLst>
              </a:custGeom>
              <a:solidFill>
                <a:srgbClr val="FFD5DC"/>
              </a:solidFill>
            </p:spPr>
          </p:sp>
          <p:sp>
            <p:nvSpPr>
              <p:cNvPr name="TextBox 11" id="11"/>
              <p:cNvSpPr txBox="true"/>
              <p:nvPr/>
            </p:nvSpPr>
            <p:spPr>
              <a:xfrm>
                <a:off x="0" y="-76200"/>
                <a:ext cx="1302946" cy="992766"/>
              </a:xfrm>
              <a:prstGeom prst="rect">
                <a:avLst/>
              </a:prstGeom>
            </p:spPr>
            <p:txBody>
              <a:bodyPr anchor="ctr" rtlCol="false" tIns="50800" lIns="50800" bIns="50800" rIns="50800"/>
              <a:lstStyle/>
              <a:p>
                <a:pPr algn="ctr">
                  <a:lnSpc>
                    <a:spcPts val="3412"/>
                  </a:lnSpc>
                </a:pPr>
              </a:p>
            </p:txBody>
          </p:sp>
        </p:grpSp>
        <p:sp>
          <p:nvSpPr>
            <p:cNvPr name="TextBox 12" id="12"/>
            <p:cNvSpPr txBox="true"/>
            <p:nvPr/>
          </p:nvSpPr>
          <p:spPr>
            <a:xfrm rot="0">
              <a:off x="402695" y="490658"/>
              <a:ext cx="5730344" cy="6759097"/>
            </a:xfrm>
            <a:prstGeom prst="rect">
              <a:avLst/>
            </a:prstGeom>
          </p:spPr>
          <p:txBody>
            <a:bodyPr anchor="t" rtlCol="false" tIns="0" lIns="0" bIns="0" rIns="0">
              <a:spAutoFit/>
            </a:bodyPr>
            <a:lstStyle/>
            <a:p>
              <a:pPr algn="ctr">
                <a:lnSpc>
                  <a:spcPts val="3138"/>
                </a:lnSpc>
              </a:pPr>
              <a:r>
                <a:rPr lang="en-US" sz="2241">
                  <a:solidFill>
                    <a:srgbClr val="000000"/>
                  </a:solidFill>
                  <a:latin typeface="Poppins Bold"/>
                </a:rPr>
                <a:t>Governments Funding:</a:t>
              </a:r>
            </a:p>
            <a:p>
              <a:pPr algn="ctr">
                <a:lnSpc>
                  <a:spcPts val="3138"/>
                </a:lnSpc>
                <a:spcBef>
                  <a:spcPct val="0"/>
                </a:spcBef>
              </a:pPr>
              <a:r>
                <a:rPr lang="en-US" sz="2241">
                  <a:solidFill>
                    <a:srgbClr val="000000"/>
                  </a:solidFill>
                  <a:latin typeface="Poppins Bold"/>
                </a:rPr>
                <a:t> </a:t>
              </a:r>
              <a:r>
                <a:rPr lang="en-US" sz="2241">
                  <a:solidFill>
                    <a:srgbClr val="000000"/>
                  </a:solidFill>
                  <a:latin typeface="Poppins"/>
                </a:rPr>
                <a:t>Highlight the potential societal impact of the gesture recognition project for motor disabilities and how it aligns with the goals of government initiatives.</a:t>
              </a:r>
            </a:p>
            <a:p>
              <a:pPr algn="ctr">
                <a:lnSpc>
                  <a:spcPts val="3138"/>
                </a:lnSpc>
                <a:spcBef>
                  <a:spcPct val="0"/>
                </a:spcBef>
              </a:pPr>
            </a:p>
            <a:p>
              <a:pPr algn="ctr">
                <a:lnSpc>
                  <a:spcPts val="3138"/>
                </a:lnSpc>
                <a:spcBef>
                  <a:spcPct val="0"/>
                </a:spcBef>
              </a:pPr>
            </a:p>
            <a:p>
              <a:pPr algn="ctr">
                <a:lnSpc>
                  <a:spcPts val="3138"/>
                </a:lnSpc>
                <a:spcBef>
                  <a:spcPct val="0"/>
                </a:spcBef>
              </a:pPr>
            </a:p>
            <a:p>
              <a:pPr>
                <a:lnSpc>
                  <a:spcPts val="3138"/>
                </a:lnSpc>
                <a:spcBef>
                  <a:spcPct val="0"/>
                </a:spcBef>
              </a:pPr>
            </a:p>
            <a:p>
              <a:pPr>
                <a:lnSpc>
                  <a:spcPts val="3138"/>
                </a:lnSpc>
                <a:spcBef>
                  <a:spcPct val="0"/>
                </a:spcBef>
              </a:pPr>
            </a:p>
            <a:p>
              <a:pPr>
                <a:lnSpc>
                  <a:spcPts val="3138"/>
                </a:lnSpc>
                <a:spcBef>
                  <a:spcPct val="0"/>
                </a:spcBef>
              </a:pPr>
            </a:p>
          </p:txBody>
        </p:sp>
      </p:grpSp>
      <p:grpSp>
        <p:nvGrpSpPr>
          <p:cNvPr name="Group 13" id="13"/>
          <p:cNvGrpSpPr/>
          <p:nvPr/>
        </p:nvGrpSpPr>
        <p:grpSpPr>
          <a:xfrm rot="0">
            <a:off x="12312177" y="3481812"/>
            <a:ext cx="4947123" cy="5803390"/>
            <a:chOff x="0" y="0"/>
            <a:chExt cx="6596164" cy="7737853"/>
          </a:xfrm>
        </p:grpSpPr>
        <p:grpSp>
          <p:nvGrpSpPr>
            <p:cNvPr name="Group 14" id="14"/>
            <p:cNvGrpSpPr/>
            <p:nvPr/>
          </p:nvGrpSpPr>
          <p:grpSpPr>
            <a:xfrm rot="0">
              <a:off x="0" y="0"/>
              <a:ext cx="6596164" cy="6808673"/>
              <a:chOff x="0" y="0"/>
              <a:chExt cx="1302946" cy="1344923"/>
            </a:xfrm>
          </p:grpSpPr>
          <p:sp>
            <p:nvSpPr>
              <p:cNvPr name="Freeform 15" id="15"/>
              <p:cNvSpPr/>
              <p:nvPr/>
            </p:nvSpPr>
            <p:spPr>
              <a:xfrm flipH="false" flipV="false" rot="0">
                <a:off x="0" y="0"/>
                <a:ext cx="1302946" cy="1344923"/>
              </a:xfrm>
              <a:custGeom>
                <a:avLst/>
                <a:gdLst/>
                <a:ahLst/>
                <a:cxnLst/>
                <a:rect r="r" b="b" t="t" l="l"/>
                <a:pathLst>
                  <a:path h="1344923" w="1302946">
                    <a:moveTo>
                      <a:pt x="0" y="0"/>
                    </a:moveTo>
                    <a:lnTo>
                      <a:pt x="1302946" y="0"/>
                    </a:lnTo>
                    <a:lnTo>
                      <a:pt x="1302946" y="1344923"/>
                    </a:lnTo>
                    <a:lnTo>
                      <a:pt x="0" y="1344923"/>
                    </a:lnTo>
                    <a:close/>
                  </a:path>
                </a:pathLst>
              </a:custGeom>
              <a:solidFill>
                <a:srgbClr val="FFD5DC"/>
              </a:solidFill>
            </p:spPr>
          </p:sp>
          <p:sp>
            <p:nvSpPr>
              <p:cNvPr name="TextBox 16" id="16"/>
              <p:cNvSpPr txBox="true"/>
              <p:nvPr/>
            </p:nvSpPr>
            <p:spPr>
              <a:xfrm>
                <a:off x="0" y="-76200"/>
                <a:ext cx="1302946" cy="1421123"/>
              </a:xfrm>
              <a:prstGeom prst="rect">
                <a:avLst/>
              </a:prstGeom>
            </p:spPr>
            <p:txBody>
              <a:bodyPr anchor="ctr" rtlCol="false" tIns="50800" lIns="50800" bIns="50800" rIns="50800"/>
              <a:lstStyle/>
              <a:p>
                <a:pPr algn="ctr">
                  <a:lnSpc>
                    <a:spcPts val="3412"/>
                  </a:lnSpc>
                </a:pPr>
              </a:p>
            </p:txBody>
          </p:sp>
        </p:grpSp>
        <p:sp>
          <p:nvSpPr>
            <p:cNvPr name="TextBox 17" id="17"/>
            <p:cNvSpPr txBox="true"/>
            <p:nvPr/>
          </p:nvSpPr>
          <p:spPr>
            <a:xfrm rot="0">
              <a:off x="484211" y="458114"/>
              <a:ext cx="5627743" cy="7279739"/>
            </a:xfrm>
            <a:prstGeom prst="rect">
              <a:avLst/>
            </a:prstGeom>
          </p:spPr>
          <p:txBody>
            <a:bodyPr anchor="t" rtlCol="false" tIns="0" lIns="0" bIns="0" rIns="0">
              <a:spAutoFit/>
            </a:bodyPr>
            <a:lstStyle/>
            <a:p>
              <a:pPr algn="ctr">
                <a:lnSpc>
                  <a:spcPts val="3138"/>
                </a:lnSpc>
                <a:spcBef>
                  <a:spcPct val="0"/>
                </a:spcBef>
              </a:pPr>
              <a:r>
                <a:rPr lang="en-US" sz="2241">
                  <a:solidFill>
                    <a:srgbClr val="000000"/>
                  </a:solidFill>
                  <a:latin typeface="Poppins Bold"/>
                </a:rPr>
                <a:t>Network and Industry Event</a:t>
              </a:r>
              <a:r>
                <a:rPr lang="en-US" sz="2241">
                  <a:solidFill>
                    <a:srgbClr val="000000"/>
                  </a:solidFill>
                  <a:latin typeface="Poppins Bold"/>
                </a:rPr>
                <a:t>:</a:t>
              </a:r>
            </a:p>
            <a:p>
              <a:pPr algn="ctr">
                <a:lnSpc>
                  <a:spcPts val="3138"/>
                </a:lnSpc>
                <a:spcBef>
                  <a:spcPct val="0"/>
                </a:spcBef>
              </a:pPr>
              <a:r>
                <a:rPr lang="en-US" sz="2241">
                  <a:solidFill>
                    <a:srgbClr val="000000"/>
                  </a:solidFill>
                  <a:latin typeface="Poppins"/>
                </a:rPr>
                <a:t>ttend relevant industry events and conferences to network with potential collaborators from the corporate sector. Utilize these events to showcase your project, establish connections, and discuss potential collaborations with interested companies</a:t>
              </a:r>
            </a:p>
            <a:p>
              <a:pPr algn="ctr">
                <a:lnSpc>
                  <a:spcPts val="3138"/>
                </a:lnSpc>
                <a:spcBef>
                  <a:spcPct val="0"/>
                </a:spcBef>
              </a:pPr>
            </a:p>
            <a:p>
              <a:pPr algn="ctr">
                <a:lnSpc>
                  <a:spcPts val="3138"/>
                </a:lnSpc>
                <a:spcBef>
                  <a:spcPct val="0"/>
                </a:spcBef>
              </a:pPr>
            </a:p>
            <a:p>
              <a:pPr algn="ctr">
                <a:lnSpc>
                  <a:spcPts val="3138"/>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grpSp>
        <p:nvGrpSpPr>
          <p:cNvPr name="Group 2" id="2"/>
          <p:cNvGrpSpPr/>
          <p:nvPr/>
        </p:nvGrpSpPr>
        <p:grpSpPr>
          <a:xfrm rot="0">
            <a:off x="-230453" y="9080325"/>
            <a:ext cx="19049178" cy="1502866"/>
            <a:chOff x="0" y="0"/>
            <a:chExt cx="5017068" cy="395817"/>
          </a:xfrm>
        </p:grpSpPr>
        <p:sp>
          <p:nvSpPr>
            <p:cNvPr name="Freeform 3" id="3"/>
            <p:cNvSpPr/>
            <p:nvPr/>
          </p:nvSpPr>
          <p:spPr>
            <a:xfrm flipH="false" flipV="false" rot="0">
              <a:off x="0" y="0"/>
              <a:ext cx="5017067" cy="395817"/>
            </a:xfrm>
            <a:custGeom>
              <a:avLst/>
              <a:gdLst/>
              <a:ahLst/>
              <a:cxnLst/>
              <a:rect r="r" b="b" t="t" l="l"/>
              <a:pathLst>
                <a:path h="395817" w="5017067">
                  <a:moveTo>
                    <a:pt x="0" y="0"/>
                  </a:moveTo>
                  <a:lnTo>
                    <a:pt x="5017067" y="0"/>
                  </a:lnTo>
                  <a:lnTo>
                    <a:pt x="5017067" y="395817"/>
                  </a:lnTo>
                  <a:lnTo>
                    <a:pt x="0" y="395817"/>
                  </a:lnTo>
                  <a:close/>
                </a:path>
              </a:pathLst>
            </a:custGeom>
            <a:solidFill>
              <a:srgbClr val="18253B"/>
            </a:solidFill>
            <a:ln w="28575" cap="sq">
              <a:solidFill>
                <a:srgbClr val="000000"/>
              </a:solidFill>
              <a:prstDash val="solid"/>
              <a:miter/>
            </a:ln>
          </p:spPr>
        </p:sp>
        <p:sp>
          <p:nvSpPr>
            <p:cNvPr name="TextBox 4" id="4"/>
            <p:cNvSpPr txBox="true"/>
            <p:nvPr/>
          </p:nvSpPr>
          <p:spPr>
            <a:xfrm>
              <a:off x="0" y="-76200"/>
              <a:ext cx="5017068" cy="472017"/>
            </a:xfrm>
            <a:prstGeom prst="rect">
              <a:avLst/>
            </a:prstGeom>
          </p:spPr>
          <p:txBody>
            <a:bodyPr anchor="ctr" rtlCol="false" tIns="50800" lIns="50800" bIns="50800" rIns="50800"/>
            <a:lstStyle/>
            <a:p>
              <a:pPr algn="ctr">
                <a:lnSpc>
                  <a:spcPts val="3412"/>
                </a:lnSpc>
              </a:pPr>
            </a:p>
          </p:txBody>
        </p:sp>
      </p:grpSp>
      <p:sp>
        <p:nvSpPr>
          <p:cNvPr name="Freeform 5" id="5"/>
          <p:cNvSpPr/>
          <p:nvPr/>
        </p:nvSpPr>
        <p:spPr>
          <a:xfrm flipH="false" flipV="false" rot="0">
            <a:off x="9937360" y="1028700"/>
            <a:ext cx="7055117" cy="8538719"/>
          </a:xfrm>
          <a:custGeom>
            <a:avLst/>
            <a:gdLst/>
            <a:ahLst/>
            <a:cxnLst/>
            <a:rect r="r" b="b" t="t" l="l"/>
            <a:pathLst>
              <a:path h="8538719" w="7055117">
                <a:moveTo>
                  <a:pt x="0" y="0"/>
                </a:moveTo>
                <a:lnTo>
                  <a:pt x="7055116" y="0"/>
                </a:lnTo>
                <a:lnTo>
                  <a:pt x="7055116" y="8538719"/>
                </a:lnTo>
                <a:lnTo>
                  <a:pt x="0" y="85387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04697" y="3074326"/>
            <a:ext cx="9144000" cy="1757952"/>
            <a:chOff x="0" y="0"/>
            <a:chExt cx="2408296" cy="463000"/>
          </a:xfrm>
        </p:grpSpPr>
        <p:sp>
          <p:nvSpPr>
            <p:cNvPr name="Freeform 7" id="7"/>
            <p:cNvSpPr/>
            <p:nvPr/>
          </p:nvSpPr>
          <p:spPr>
            <a:xfrm flipH="false" flipV="false" rot="0">
              <a:off x="0" y="0"/>
              <a:ext cx="2408296" cy="463000"/>
            </a:xfrm>
            <a:custGeom>
              <a:avLst/>
              <a:gdLst/>
              <a:ahLst/>
              <a:cxnLst/>
              <a:rect r="r" b="b" t="t" l="l"/>
              <a:pathLst>
                <a:path h="463000" w="2408296">
                  <a:moveTo>
                    <a:pt x="84667" y="0"/>
                  </a:moveTo>
                  <a:lnTo>
                    <a:pt x="2323629" y="0"/>
                  </a:lnTo>
                  <a:cubicBezTo>
                    <a:pt x="2370390" y="0"/>
                    <a:pt x="2408296" y="37907"/>
                    <a:pt x="2408296" y="84667"/>
                  </a:cubicBezTo>
                  <a:lnTo>
                    <a:pt x="2408296" y="378333"/>
                  </a:lnTo>
                  <a:cubicBezTo>
                    <a:pt x="2408296" y="425093"/>
                    <a:pt x="2370390" y="463000"/>
                    <a:pt x="2323629" y="463000"/>
                  </a:cubicBezTo>
                  <a:lnTo>
                    <a:pt x="84667" y="463000"/>
                  </a:lnTo>
                  <a:cubicBezTo>
                    <a:pt x="37907" y="463000"/>
                    <a:pt x="0" y="425093"/>
                    <a:pt x="0" y="378333"/>
                  </a:cubicBezTo>
                  <a:lnTo>
                    <a:pt x="0" y="84667"/>
                  </a:lnTo>
                  <a:cubicBezTo>
                    <a:pt x="0" y="37907"/>
                    <a:pt x="37907" y="0"/>
                    <a:pt x="84667" y="0"/>
                  </a:cubicBezTo>
                  <a:close/>
                </a:path>
              </a:pathLst>
            </a:custGeom>
            <a:solidFill>
              <a:srgbClr val="7B481C"/>
            </a:solidFill>
            <a:ln cap="rnd">
              <a:noFill/>
              <a:prstDash val="solid"/>
              <a:round/>
            </a:ln>
          </p:spPr>
        </p:sp>
        <p:sp>
          <p:nvSpPr>
            <p:cNvPr name="TextBox 8" id="8"/>
            <p:cNvSpPr txBox="true"/>
            <p:nvPr/>
          </p:nvSpPr>
          <p:spPr>
            <a:xfrm>
              <a:off x="0" y="-76200"/>
              <a:ext cx="2408296" cy="539200"/>
            </a:xfrm>
            <a:prstGeom prst="rect">
              <a:avLst/>
            </a:prstGeom>
          </p:spPr>
          <p:txBody>
            <a:bodyPr anchor="ctr" rtlCol="false" tIns="50800" lIns="50800" bIns="50800" rIns="50800"/>
            <a:lstStyle/>
            <a:p>
              <a:pPr algn="ctr">
                <a:lnSpc>
                  <a:spcPts val="3412"/>
                </a:lnSpc>
              </a:pPr>
            </a:p>
          </p:txBody>
        </p:sp>
      </p:grpSp>
      <p:grpSp>
        <p:nvGrpSpPr>
          <p:cNvPr name="Group 9" id="9"/>
          <p:cNvGrpSpPr/>
          <p:nvPr/>
        </p:nvGrpSpPr>
        <p:grpSpPr>
          <a:xfrm rot="0">
            <a:off x="1352297" y="2921926"/>
            <a:ext cx="9144000" cy="1757952"/>
            <a:chOff x="0" y="0"/>
            <a:chExt cx="2408296" cy="463000"/>
          </a:xfrm>
        </p:grpSpPr>
        <p:sp>
          <p:nvSpPr>
            <p:cNvPr name="Freeform 10" id="10"/>
            <p:cNvSpPr/>
            <p:nvPr/>
          </p:nvSpPr>
          <p:spPr>
            <a:xfrm flipH="false" flipV="false" rot="0">
              <a:off x="0" y="0"/>
              <a:ext cx="2408296" cy="463000"/>
            </a:xfrm>
            <a:custGeom>
              <a:avLst/>
              <a:gdLst/>
              <a:ahLst/>
              <a:cxnLst/>
              <a:rect r="r" b="b" t="t" l="l"/>
              <a:pathLst>
                <a:path h="463000" w="2408296">
                  <a:moveTo>
                    <a:pt x="84667" y="0"/>
                  </a:moveTo>
                  <a:lnTo>
                    <a:pt x="2323629" y="0"/>
                  </a:lnTo>
                  <a:cubicBezTo>
                    <a:pt x="2370390" y="0"/>
                    <a:pt x="2408296" y="37907"/>
                    <a:pt x="2408296" y="84667"/>
                  </a:cubicBezTo>
                  <a:lnTo>
                    <a:pt x="2408296" y="378333"/>
                  </a:lnTo>
                  <a:cubicBezTo>
                    <a:pt x="2408296" y="425093"/>
                    <a:pt x="2370390" y="463000"/>
                    <a:pt x="2323629" y="463000"/>
                  </a:cubicBezTo>
                  <a:lnTo>
                    <a:pt x="84667" y="463000"/>
                  </a:lnTo>
                  <a:cubicBezTo>
                    <a:pt x="37907" y="463000"/>
                    <a:pt x="0" y="425093"/>
                    <a:pt x="0" y="378333"/>
                  </a:cubicBezTo>
                  <a:lnTo>
                    <a:pt x="0" y="84667"/>
                  </a:lnTo>
                  <a:cubicBezTo>
                    <a:pt x="0" y="37907"/>
                    <a:pt x="37907" y="0"/>
                    <a:pt x="84667" y="0"/>
                  </a:cubicBezTo>
                  <a:close/>
                </a:path>
              </a:pathLst>
            </a:custGeom>
            <a:solidFill>
              <a:srgbClr val="E4E4F1"/>
            </a:solidFill>
            <a:ln cap="rnd">
              <a:noFill/>
              <a:prstDash val="solid"/>
              <a:round/>
            </a:ln>
          </p:spPr>
        </p:sp>
        <p:sp>
          <p:nvSpPr>
            <p:cNvPr name="TextBox 11" id="11"/>
            <p:cNvSpPr txBox="true"/>
            <p:nvPr/>
          </p:nvSpPr>
          <p:spPr>
            <a:xfrm>
              <a:off x="0" y="-76200"/>
              <a:ext cx="2408296" cy="539200"/>
            </a:xfrm>
            <a:prstGeom prst="rect">
              <a:avLst/>
            </a:prstGeom>
          </p:spPr>
          <p:txBody>
            <a:bodyPr anchor="ctr" rtlCol="false" tIns="50800" lIns="50800" bIns="50800" rIns="50800"/>
            <a:lstStyle/>
            <a:p>
              <a:pPr algn="ctr">
                <a:lnSpc>
                  <a:spcPts val="3412"/>
                </a:lnSpc>
              </a:pPr>
            </a:p>
          </p:txBody>
        </p:sp>
      </p:grpSp>
      <p:sp>
        <p:nvSpPr>
          <p:cNvPr name="TextBox 12" id="12"/>
          <p:cNvSpPr txBox="true"/>
          <p:nvPr/>
        </p:nvSpPr>
        <p:spPr>
          <a:xfrm rot="0">
            <a:off x="1827118" y="3120817"/>
            <a:ext cx="8194357" cy="1226820"/>
          </a:xfrm>
          <a:prstGeom prst="rect">
            <a:avLst/>
          </a:prstGeom>
        </p:spPr>
        <p:txBody>
          <a:bodyPr anchor="t" rtlCol="false" tIns="0" lIns="0" bIns="0" rIns="0">
            <a:spAutoFit/>
          </a:bodyPr>
          <a:lstStyle/>
          <a:p>
            <a:pPr algn="ctr">
              <a:lnSpc>
                <a:spcPts val="10080"/>
              </a:lnSpc>
            </a:pPr>
            <a:r>
              <a:rPr lang="en-US" sz="7200">
                <a:solidFill>
                  <a:srgbClr val="341C08"/>
                </a:solidFill>
                <a:latin typeface="Canva Sans Bold"/>
              </a:rPr>
              <a:t>Process Construct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grpSp>
        <p:nvGrpSpPr>
          <p:cNvPr name="Group 2" id="2"/>
          <p:cNvGrpSpPr/>
          <p:nvPr/>
        </p:nvGrpSpPr>
        <p:grpSpPr>
          <a:xfrm rot="0">
            <a:off x="1146326" y="2157007"/>
            <a:ext cx="3710107" cy="3478890"/>
            <a:chOff x="0" y="0"/>
            <a:chExt cx="4946809" cy="4638520"/>
          </a:xfrm>
        </p:grpSpPr>
        <p:sp>
          <p:nvSpPr>
            <p:cNvPr name="Freeform 3" id="3"/>
            <p:cNvSpPr/>
            <p:nvPr/>
          </p:nvSpPr>
          <p:spPr>
            <a:xfrm flipH="false" flipV="false" rot="0">
              <a:off x="682067" y="0"/>
              <a:ext cx="3582674" cy="3134840"/>
            </a:xfrm>
            <a:custGeom>
              <a:avLst/>
              <a:gdLst/>
              <a:ahLst/>
              <a:cxnLst/>
              <a:rect r="r" b="b" t="t" l="l"/>
              <a:pathLst>
                <a:path h="3134840" w="3582674">
                  <a:moveTo>
                    <a:pt x="0" y="0"/>
                  </a:moveTo>
                  <a:lnTo>
                    <a:pt x="3582675" y="0"/>
                  </a:lnTo>
                  <a:lnTo>
                    <a:pt x="3582675" y="3134840"/>
                  </a:lnTo>
                  <a:lnTo>
                    <a:pt x="0" y="31348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0" y="3842865"/>
              <a:ext cx="4946809" cy="795655"/>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Bold"/>
                </a:rPr>
                <a:t>Data Acquisition</a:t>
              </a:r>
            </a:p>
          </p:txBody>
        </p:sp>
      </p:grpSp>
      <p:grpSp>
        <p:nvGrpSpPr>
          <p:cNvPr name="Group 5" id="5"/>
          <p:cNvGrpSpPr/>
          <p:nvPr/>
        </p:nvGrpSpPr>
        <p:grpSpPr>
          <a:xfrm rot="0">
            <a:off x="7459623" y="2157007"/>
            <a:ext cx="3597593" cy="3478890"/>
            <a:chOff x="0" y="0"/>
            <a:chExt cx="4796790" cy="4638520"/>
          </a:xfrm>
        </p:grpSpPr>
        <p:sp>
          <p:nvSpPr>
            <p:cNvPr name="Freeform 6" id="6"/>
            <p:cNvSpPr/>
            <p:nvPr/>
          </p:nvSpPr>
          <p:spPr>
            <a:xfrm flipH="false" flipV="false" rot="0">
              <a:off x="856446" y="0"/>
              <a:ext cx="3083899" cy="3134840"/>
            </a:xfrm>
            <a:custGeom>
              <a:avLst/>
              <a:gdLst/>
              <a:ahLst/>
              <a:cxnLst/>
              <a:rect r="r" b="b" t="t" l="l"/>
              <a:pathLst>
                <a:path h="3134840" w="3083899">
                  <a:moveTo>
                    <a:pt x="0" y="0"/>
                  </a:moveTo>
                  <a:lnTo>
                    <a:pt x="3083899" y="0"/>
                  </a:lnTo>
                  <a:lnTo>
                    <a:pt x="3083899" y="3134840"/>
                  </a:lnTo>
                  <a:lnTo>
                    <a:pt x="0" y="31348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0" y="3842865"/>
              <a:ext cx="4796790" cy="795655"/>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Bold"/>
                </a:rPr>
                <a:t>Data Processing</a:t>
              </a:r>
            </a:p>
          </p:txBody>
        </p:sp>
      </p:grpSp>
      <p:grpSp>
        <p:nvGrpSpPr>
          <p:cNvPr name="Group 8" id="8"/>
          <p:cNvGrpSpPr/>
          <p:nvPr/>
        </p:nvGrpSpPr>
        <p:grpSpPr>
          <a:xfrm rot="0">
            <a:off x="13660406" y="2157007"/>
            <a:ext cx="3481269" cy="3478890"/>
            <a:chOff x="0" y="0"/>
            <a:chExt cx="4641691" cy="4638520"/>
          </a:xfrm>
        </p:grpSpPr>
        <p:sp>
          <p:nvSpPr>
            <p:cNvPr name="Freeform 9" id="9"/>
            <p:cNvSpPr/>
            <p:nvPr/>
          </p:nvSpPr>
          <p:spPr>
            <a:xfrm flipH="false" flipV="false" rot="0">
              <a:off x="749497" y="0"/>
              <a:ext cx="3142697" cy="3134840"/>
            </a:xfrm>
            <a:custGeom>
              <a:avLst/>
              <a:gdLst/>
              <a:ahLst/>
              <a:cxnLst/>
              <a:rect r="r" b="b" t="t" l="l"/>
              <a:pathLst>
                <a:path h="3134840" w="3142697">
                  <a:moveTo>
                    <a:pt x="0" y="0"/>
                  </a:moveTo>
                  <a:lnTo>
                    <a:pt x="3142697" y="0"/>
                  </a:lnTo>
                  <a:lnTo>
                    <a:pt x="3142697" y="3134840"/>
                  </a:lnTo>
                  <a:lnTo>
                    <a:pt x="0" y="31348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0" y="3842865"/>
              <a:ext cx="4641691" cy="795655"/>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Bold"/>
                </a:rPr>
                <a:t>Data Extraction</a:t>
              </a:r>
            </a:p>
          </p:txBody>
        </p:sp>
      </p:grpSp>
      <p:sp>
        <p:nvSpPr>
          <p:cNvPr name="Freeform 11" id="11"/>
          <p:cNvSpPr/>
          <p:nvPr/>
        </p:nvSpPr>
        <p:spPr>
          <a:xfrm flipH="false" flipV="false" rot="0">
            <a:off x="4856432" y="3019620"/>
            <a:ext cx="2452676" cy="876832"/>
          </a:xfrm>
          <a:custGeom>
            <a:avLst/>
            <a:gdLst/>
            <a:ahLst/>
            <a:cxnLst/>
            <a:rect r="r" b="b" t="t" l="l"/>
            <a:pathLst>
              <a:path h="876832" w="2452676">
                <a:moveTo>
                  <a:pt x="0" y="0"/>
                </a:moveTo>
                <a:lnTo>
                  <a:pt x="2452676" y="0"/>
                </a:lnTo>
                <a:lnTo>
                  <a:pt x="2452676" y="876832"/>
                </a:lnTo>
                <a:lnTo>
                  <a:pt x="0" y="8768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292297" y="6131197"/>
            <a:ext cx="5418165" cy="2785745"/>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Canva Sans"/>
              </a:rPr>
              <a:t>Get data from sensors.</a:t>
            </a:r>
          </a:p>
          <a:p>
            <a:pPr algn="ctr" marL="690881" indent="-345440" lvl="1">
              <a:lnSpc>
                <a:spcPts val="4480"/>
              </a:lnSpc>
              <a:buFont typeface="Arial"/>
              <a:buChar char="•"/>
            </a:pPr>
            <a:r>
              <a:rPr lang="en-US" sz="3200">
                <a:solidFill>
                  <a:srgbClr val="000000"/>
                </a:solidFill>
                <a:latin typeface="Canva Sans"/>
              </a:rPr>
              <a:t>Sensors capture gesture motion and turn it into electrical signals.</a:t>
            </a:r>
          </a:p>
        </p:txBody>
      </p:sp>
      <p:sp>
        <p:nvSpPr>
          <p:cNvPr name="TextBox 13" id="13"/>
          <p:cNvSpPr txBox="true"/>
          <p:nvPr/>
        </p:nvSpPr>
        <p:spPr>
          <a:xfrm rot="0">
            <a:off x="12691958" y="6131197"/>
            <a:ext cx="5418165" cy="3909695"/>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Canva Sans"/>
              </a:rPr>
              <a:t>Extract relevant features from the processed data.</a:t>
            </a:r>
          </a:p>
          <a:p>
            <a:pPr algn="ctr" marL="690881" indent="-345440" lvl="1">
              <a:lnSpc>
                <a:spcPts val="4480"/>
              </a:lnSpc>
              <a:buFont typeface="Arial"/>
              <a:buChar char="•"/>
            </a:pPr>
            <a:r>
              <a:rPr lang="en-US" sz="3200">
                <a:solidFill>
                  <a:srgbClr val="000000"/>
                </a:solidFill>
                <a:latin typeface="Canva Sans"/>
              </a:rPr>
              <a:t>Choose features that have a high correlation with the performed gestures.</a:t>
            </a:r>
          </a:p>
        </p:txBody>
      </p:sp>
      <p:sp>
        <p:nvSpPr>
          <p:cNvPr name="TextBox 14" id="14"/>
          <p:cNvSpPr txBox="true"/>
          <p:nvPr/>
        </p:nvSpPr>
        <p:spPr>
          <a:xfrm rot="0">
            <a:off x="6587318" y="6131197"/>
            <a:ext cx="5418165" cy="3347720"/>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Canva Sans"/>
              </a:rPr>
              <a:t>Process the acquired data by filtering and reducing noise.</a:t>
            </a:r>
          </a:p>
          <a:p>
            <a:pPr algn="ctr" marL="690881" indent="-345440" lvl="1">
              <a:lnSpc>
                <a:spcPts val="4480"/>
              </a:lnSpc>
              <a:buFont typeface="Arial"/>
              <a:buChar char="•"/>
            </a:pPr>
            <a:r>
              <a:rPr lang="en-US" sz="3200">
                <a:solidFill>
                  <a:srgbClr val="000000"/>
                </a:solidFill>
                <a:latin typeface="Canva Sans"/>
              </a:rPr>
              <a:t>The processed data is then ready for further analysis.</a:t>
            </a:r>
          </a:p>
        </p:txBody>
      </p:sp>
      <p:sp>
        <p:nvSpPr>
          <p:cNvPr name="Freeform 15" id="15"/>
          <p:cNvSpPr/>
          <p:nvPr/>
        </p:nvSpPr>
        <p:spPr>
          <a:xfrm flipH="false" flipV="false" rot="0">
            <a:off x="11209615" y="2581204"/>
            <a:ext cx="2452676" cy="876832"/>
          </a:xfrm>
          <a:custGeom>
            <a:avLst/>
            <a:gdLst/>
            <a:ahLst/>
            <a:cxnLst/>
            <a:rect r="r" b="b" t="t" l="l"/>
            <a:pathLst>
              <a:path h="876832" w="2452676">
                <a:moveTo>
                  <a:pt x="0" y="0"/>
                </a:moveTo>
                <a:lnTo>
                  <a:pt x="2452676" y="0"/>
                </a:lnTo>
                <a:lnTo>
                  <a:pt x="2452676" y="876832"/>
                </a:lnTo>
                <a:lnTo>
                  <a:pt x="0" y="87683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grpSp>
        <p:nvGrpSpPr>
          <p:cNvPr name="Group 2" id="2"/>
          <p:cNvGrpSpPr/>
          <p:nvPr/>
        </p:nvGrpSpPr>
        <p:grpSpPr>
          <a:xfrm rot="0">
            <a:off x="613733" y="480437"/>
            <a:ext cx="4568428" cy="4164707"/>
            <a:chOff x="0" y="0"/>
            <a:chExt cx="6091238" cy="5552942"/>
          </a:xfrm>
        </p:grpSpPr>
        <p:sp>
          <p:nvSpPr>
            <p:cNvPr name="Freeform 3" id="3"/>
            <p:cNvSpPr/>
            <p:nvPr/>
          </p:nvSpPr>
          <p:spPr>
            <a:xfrm flipH="false" flipV="false" rot="0">
              <a:off x="1720184" y="0"/>
              <a:ext cx="2981344" cy="3635785"/>
            </a:xfrm>
            <a:custGeom>
              <a:avLst/>
              <a:gdLst/>
              <a:ahLst/>
              <a:cxnLst/>
              <a:rect r="r" b="b" t="t" l="l"/>
              <a:pathLst>
                <a:path h="3635785" w="2981344">
                  <a:moveTo>
                    <a:pt x="0" y="0"/>
                  </a:moveTo>
                  <a:lnTo>
                    <a:pt x="2981343" y="0"/>
                  </a:lnTo>
                  <a:lnTo>
                    <a:pt x="2981343" y="3635785"/>
                  </a:lnTo>
                  <a:lnTo>
                    <a:pt x="0" y="3635785"/>
                  </a:lnTo>
                  <a:lnTo>
                    <a:pt x="0" y="0"/>
                  </a:lnTo>
                  <a:close/>
                </a:path>
              </a:pathLst>
            </a:custGeom>
            <a:blipFill>
              <a:blip r:embed="rId2"/>
              <a:stretch>
                <a:fillRect l="0" t="0" r="0" b="0"/>
              </a:stretch>
            </a:blipFill>
          </p:spPr>
        </p:sp>
        <p:sp>
          <p:nvSpPr>
            <p:cNvPr name="Freeform 4" id="4"/>
            <p:cNvSpPr/>
            <p:nvPr/>
          </p:nvSpPr>
          <p:spPr>
            <a:xfrm flipH="false" flipV="false" rot="0">
              <a:off x="1389710" y="1162130"/>
              <a:ext cx="1633500" cy="361045"/>
            </a:xfrm>
            <a:custGeom>
              <a:avLst/>
              <a:gdLst/>
              <a:ahLst/>
              <a:cxnLst/>
              <a:rect r="r" b="b" t="t" l="l"/>
              <a:pathLst>
                <a:path h="361045" w="1633500">
                  <a:moveTo>
                    <a:pt x="0" y="0"/>
                  </a:moveTo>
                  <a:lnTo>
                    <a:pt x="1633500" y="0"/>
                  </a:lnTo>
                  <a:lnTo>
                    <a:pt x="1633500" y="361045"/>
                  </a:lnTo>
                  <a:lnTo>
                    <a:pt x="0" y="361045"/>
                  </a:lnTo>
                  <a:lnTo>
                    <a:pt x="0" y="0"/>
                  </a:lnTo>
                  <a:close/>
                </a:path>
              </a:pathLst>
            </a:custGeom>
            <a:blipFill>
              <a:blip r:embed="rId3">
                <a:extLst>
                  <a:ext uri="{96DAC541-7B7A-43D3-8B79-37D633B846F1}">
                    <asvg:svgBlip xmlns:asvg="http://schemas.microsoft.com/office/drawing/2016/SVG/main" r:embed="rId4"/>
                  </a:ext>
                </a:extLst>
              </a:blip>
              <a:stretch>
                <a:fillRect l="0" t="0" r="0" b="-352436"/>
              </a:stretch>
            </a:blipFill>
            <a:ln cap="sq">
              <a:noFill/>
              <a:prstDash val="solid"/>
              <a:miter/>
            </a:ln>
          </p:spPr>
        </p:sp>
        <p:sp>
          <p:nvSpPr>
            <p:cNvPr name="Freeform 5" id="5"/>
            <p:cNvSpPr/>
            <p:nvPr/>
          </p:nvSpPr>
          <p:spPr>
            <a:xfrm flipH="false" flipV="false" rot="0">
              <a:off x="1389710" y="2424294"/>
              <a:ext cx="1633500" cy="371336"/>
            </a:xfrm>
            <a:custGeom>
              <a:avLst/>
              <a:gdLst/>
              <a:ahLst/>
              <a:cxnLst/>
              <a:rect r="r" b="b" t="t" l="l"/>
              <a:pathLst>
                <a:path h="371336" w="1633500">
                  <a:moveTo>
                    <a:pt x="0" y="0"/>
                  </a:moveTo>
                  <a:lnTo>
                    <a:pt x="1633500" y="0"/>
                  </a:lnTo>
                  <a:lnTo>
                    <a:pt x="1633500" y="371336"/>
                  </a:lnTo>
                  <a:lnTo>
                    <a:pt x="0" y="371336"/>
                  </a:lnTo>
                  <a:lnTo>
                    <a:pt x="0" y="0"/>
                  </a:lnTo>
                  <a:close/>
                </a:path>
              </a:pathLst>
            </a:custGeom>
            <a:blipFill>
              <a:blip r:embed="rId3">
                <a:extLst>
                  <a:ext uri="{96DAC541-7B7A-43D3-8B79-37D633B846F1}">
                    <asvg:svgBlip xmlns:asvg="http://schemas.microsoft.com/office/drawing/2016/SVG/main" r:embed="rId4"/>
                  </a:ext>
                </a:extLst>
              </a:blip>
              <a:stretch>
                <a:fillRect l="0" t="-339898" r="0" b="0"/>
              </a:stretch>
            </a:blipFill>
            <a:ln cap="sq">
              <a:noFill/>
              <a:prstDash val="solid"/>
              <a:miter/>
            </a:ln>
          </p:spPr>
        </p:sp>
        <p:sp>
          <p:nvSpPr>
            <p:cNvPr name="TextBox 6" id="6"/>
            <p:cNvSpPr txBox="true"/>
            <p:nvPr/>
          </p:nvSpPr>
          <p:spPr>
            <a:xfrm rot="0">
              <a:off x="0" y="4757287"/>
              <a:ext cx="6091238" cy="795655"/>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Bold"/>
                </a:rPr>
                <a:t>Gesture Recognition</a:t>
              </a:r>
            </a:p>
          </p:txBody>
        </p:sp>
      </p:grpSp>
      <p:sp>
        <p:nvSpPr>
          <p:cNvPr name="Freeform 7" id="7"/>
          <p:cNvSpPr/>
          <p:nvPr/>
        </p:nvSpPr>
        <p:spPr>
          <a:xfrm flipH="false" flipV="false" rot="0">
            <a:off x="13539743" y="480437"/>
            <a:ext cx="3052736" cy="3052736"/>
          </a:xfrm>
          <a:custGeom>
            <a:avLst/>
            <a:gdLst/>
            <a:ahLst/>
            <a:cxnLst/>
            <a:rect r="r" b="b" t="t" l="l"/>
            <a:pathLst>
              <a:path h="3052736" w="3052736">
                <a:moveTo>
                  <a:pt x="0" y="0"/>
                </a:moveTo>
                <a:lnTo>
                  <a:pt x="3052736" y="0"/>
                </a:lnTo>
                <a:lnTo>
                  <a:pt x="3052736" y="3052736"/>
                </a:lnTo>
                <a:lnTo>
                  <a:pt x="0" y="30527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2519364" y="4194682"/>
            <a:ext cx="5093494" cy="613410"/>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Bold"/>
              </a:rPr>
              <a:t>Comparison &amp; Analysis</a:t>
            </a:r>
          </a:p>
        </p:txBody>
      </p:sp>
      <p:sp>
        <p:nvSpPr>
          <p:cNvPr name="Freeform 9" id="9"/>
          <p:cNvSpPr/>
          <p:nvPr/>
        </p:nvSpPr>
        <p:spPr>
          <a:xfrm flipH="false" flipV="false" rot="0">
            <a:off x="7291780" y="480437"/>
            <a:ext cx="3056556" cy="3052736"/>
          </a:xfrm>
          <a:custGeom>
            <a:avLst/>
            <a:gdLst/>
            <a:ahLst/>
            <a:cxnLst/>
            <a:rect r="r" b="b" t="t" l="l"/>
            <a:pathLst>
              <a:path h="3052736" w="3056556">
                <a:moveTo>
                  <a:pt x="0" y="0"/>
                </a:moveTo>
                <a:lnTo>
                  <a:pt x="3056556" y="0"/>
                </a:lnTo>
                <a:lnTo>
                  <a:pt x="3056556" y="3052736"/>
                </a:lnTo>
                <a:lnTo>
                  <a:pt x="0" y="30527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7625266" y="4194682"/>
            <a:ext cx="2389584" cy="613410"/>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Bold"/>
              </a:rPr>
              <a:t>Evaluation</a:t>
            </a:r>
          </a:p>
        </p:txBody>
      </p:sp>
      <p:sp>
        <p:nvSpPr>
          <p:cNvPr name="TextBox 11" id="11"/>
          <p:cNvSpPr txBox="true"/>
          <p:nvPr/>
        </p:nvSpPr>
        <p:spPr>
          <a:xfrm rot="0">
            <a:off x="188865" y="4924425"/>
            <a:ext cx="5418165" cy="4471670"/>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Canva Sans"/>
              </a:rPr>
              <a:t>Apply machine learning algorithms to classify and recognize gestures.</a:t>
            </a:r>
          </a:p>
          <a:p>
            <a:pPr algn="ctr" marL="690881" indent="-345440" lvl="1">
              <a:lnSpc>
                <a:spcPts val="4480"/>
              </a:lnSpc>
              <a:buFont typeface="Arial"/>
              <a:buChar char="•"/>
            </a:pPr>
            <a:r>
              <a:rPr lang="en-US" sz="3200">
                <a:solidFill>
                  <a:srgbClr val="000000"/>
                </a:solidFill>
                <a:latin typeface="Canva Sans"/>
              </a:rPr>
              <a:t>Algorithms use extracted features to learn patterns and identify gestures accurately.</a:t>
            </a:r>
          </a:p>
        </p:txBody>
      </p:sp>
      <p:sp>
        <p:nvSpPr>
          <p:cNvPr name="TextBox 12" id="12"/>
          <p:cNvSpPr txBox="true"/>
          <p:nvPr/>
        </p:nvSpPr>
        <p:spPr>
          <a:xfrm rot="0">
            <a:off x="12033087" y="4924425"/>
            <a:ext cx="6066049" cy="5314950"/>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000000"/>
                </a:solidFill>
                <a:latin typeface="Canva Sans"/>
              </a:rPr>
              <a:t>Compare and analyze research results with existing methods and literature.</a:t>
            </a:r>
          </a:p>
          <a:p>
            <a:pPr algn="ctr" marL="647700" indent="-323850" lvl="1">
              <a:lnSpc>
                <a:spcPts val="4200"/>
              </a:lnSpc>
              <a:buFont typeface="Arial"/>
              <a:buChar char="•"/>
            </a:pPr>
            <a:r>
              <a:rPr lang="en-US" sz="3000">
                <a:solidFill>
                  <a:srgbClr val="000000"/>
                </a:solidFill>
                <a:latin typeface="Canva Sans"/>
              </a:rPr>
              <a:t>Look at recognition accuracy, types of recognized gestures, dataset size, and experimental design to identify strengths and weaknesses of sensing methods and algorithms.</a:t>
            </a:r>
          </a:p>
        </p:txBody>
      </p:sp>
      <p:sp>
        <p:nvSpPr>
          <p:cNvPr name="TextBox 13" id="13"/>
          <p:cNvSpPr txBox="true"/>
          <p:nvPr/>
        </p:nvSpPr>
        <p:spPr>
          <a:xfrm rot="0">
            <a:off x="6110976" y="4924425"/>
            <a:ext cx="5418165" cy="5033645"/>
          </a:xfrm>
          <a:prstGeom prst="rect">
            <a:avLst/>
          </a:prstGeom>
        </p:spPr>
        <p:txBody>
          <a:bodyPr anchor="t" rtlCol="false" tIns="0" lIns="0" bIns="0" rIns="0">
            <a:spAutoFit/>
          </a:bodyPr>
          <a:lstStyle/>
          <a:p>
            <a:pPr algn="ctr" marL="690881" indent="-345440" lvl="1">
              <a:lnSpc>
                <a:spcPts val="4480"/>
              </a:lnSpc>
              <a:buFont typeface="Arial"/>
              <a:buChar char="•"/>
            </a:pPr>
            <a:r>
              <a:rPr lang="en-US" sz="3200">
                <a:solidFill>
                  <a:srgbClr val="000000"/>
                </a:solidFill>
                <a:latin typeface="Canva Sans"/>
              </a:rPr>
              <a:t>Evaluate system performance using recognition accuracy and other metrics.</a:t>
            </a:r>
          </a:p>
          <a:p>
            <a:pPr algn="ctr" marL="690881" indent="-345440" lvl="1">
              <a:lnSpc>
                <a:spcPts val="4480"/>
              </a:lnSpc>
              <a:buFont typeface="Arial"/>
              <a:buChar char="•"/>
            </a:pPr>
            <a:r>
              <a:rPr lang="en-US" sz="3200">
                <a:solidFill>
                  <a:srgbClr val="000000"/>
                </a:solidFill>
                <a:latin typeface="Canva Sans"/>
              </a:rPr>
              <a:t>Assess how well the system identifies and classifies gestures, and identify areas for improvement.</a:t>
            </a:r>
          </a:p>
        </p:txBody>
      </p:sp>
      <p:sp>
        <p:nvSpPr>
          <p:cNvPr name="Freeform 14" id="14"/>
          <p:cNvSpPr/>
          <p:nvPr/>
        </p:nvSpPr>
        <p:spPr>
          <a:xfrm flipH="false" flipV="false" rot="0">
            <a:off x="4467629" y="1568389"/>
            <a:ext cx="2452676" cy="876832"/>
          </a:xfrm>
          <a:custGeom>
            <a:avLst/>
            <a:gdLst/>
            <a:ahLst/>
            <a:cxnLst/>
            <a:rect r="r" b="b" t="t" l="l"/>
            <a:pathLst>
              <a:path h="876832" w="2452676">
                <a:moveTo>
                  <a:pt x="0" y="0"/>
                </a:moveTo>
                <a:lnTo>
                  <a:pt x="2452676" y="0"/>
                </a:lnTo>
                <a:lnTo>
                  <a:pt x="2452676" y="876832"/>
                </a:lnTo>
                <a:lnTo>
                  <a:pt x="0" y="8768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10717702" y="1568389"/>
            <a:ext cx="2452676" cy="876832"/>
          </a:xfrm>
          <a:custGeom>
            <a:avLst/>
            <a:gdLst/>
            <a:ahLst/>
            <a:cxnLst/>
            <a:rect r="r" b="b" t="t" l="l"/>
            <a:pathLst>
              <a:path h="876832" w="2452676">
                <a:moveTo>
                  <a:pt x="0" y="0"/>
                </a:moveTo>
                <a:lnTo>
                  <a:pt x="2452676" y="0"/>
                </a:lnTo>
                <a:lnTo>
                  <a:pt x="2452676" y="876832"/>
                </a:lnTo>
                <a:lnTo>
                  <a:pt x="0" y="8768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grpSp>
        <p:nvGrpSpPr>
          <p:cNvPr name="Group 2" id="2"/>
          <p:cNvGrpSpPr/>
          <p:nvPr/>
        </p:nvGrpSpPr>
        <p:grpSpPr>
          <a:xfrm rot="0">
            <a:off x="-230453" y="9080325"/>
            <a:ext cx="19049178" cy="1502866"/>
            <a:chOff x="0" y="0"/>
            <a:chExt cx="5017068" cy="395817"/>
          </a:xfrm>
        </p:grpSpPr>
        <p:sp>
          <p:nvSpPr>
            <p:cNvPr name="Freeform 3" id="3"/>
            <p:cNvSpPr/>
            <p:nvPr/>
          </p:nvSpPr>
          <p:spPr>
            <a:xfrm flipH="false" flipV="false" rot="0">
              <a:off x="0" y="0"/>
              <a:ext cx="5017067" cy="395817"/>
            </a:xfrm>
            <a:custGeom>
              <a:avLst/>
              <a:gdLst/>
              <a:ahLst/>
              <a:cxnLst/>
              <a:rect r="r" b="b" t="t" l="l"/>
              <a:pathLst>
                <a:path h="395817" w="5017067">
                  <a:moveTo>
                    <a:pt x="0" y="0"/>
                  </a:moveTo>
                  <a:lnTo>
                    <a:pt x="5017067" y="0"/>
                  </a:lnTo>
                  <a:lnTo>
                    <a:pt x="5017067" y="395817"/>
                  </a:lnTo>
                  <a:lnTo>
                    <a:pt x="0" y="395817"/>
                  </a:lnTo>
                  <a:close/>
                </a:path>
              </a:pathLst>
            </a:custGeom>
            <a:solidFill>
              <a:srgbClr val="18253B"/>
            </a:solidFill>
            <a:ln w="28575" cap="sq">
              <a:solidFill>
                <a:srgbClr val="000000"/>
              </a:solidFill>
              <a:prstDash val="solid"/>
              <a:miter/>
            </a:ln>
          </p:spPr>
        </p:sp>
        <p:sp>
          <p:nvSpPr>
            <p:cNvPr name="TextBox 4" id="4"/>
            <p:cNvSpPr txBox="true"/>
            <p:nvPr/>
          </p:nvSpPr>
          <p:spPr>
            <a:xfrm>
              <a:off x="0" y="-76200"/>
              <a:ext cx="5017068" cy="472017"/>
            </a:xfrm>
            <a:prstGeom prst="rect">
              <a:avLst/>
            </a:prstGeom>
          </p:spPr>
          <p:txBody>
            <a:bodyPr anchor="ctr" rtlCol="false" tIns="50800" lIns="50800" bIns="50800" rIns="50800"/>
            <a:lstStyle/>
            <a:p>
              <a:pPr algn="ctr">
                <a:lnSpc>
                  <a:spcPts val="3412"/>
                </a:lnSpc>
              </a:pPr>
            </a:p>
          </p:txBody>
        </p:sp>
      </p:grpSp>
      <p:sp>
        <p:nvSpPr>
          <p:cNvPr name="TextBox 5" id="5"/>
          <p:cNvSpPr txBox="true"/>
          <p:nvPr/>
        </p:nvSpPr>
        <p:spPr>
          <a:xfrm rot="0">
            <a:off x="815701" y="1085850"/>
            <a:ext cx="11248836" cy="2171333"/>
          </a:xfrm>
          <a:prstGeom prst="rect">
            <a:avLst/>
          </a:prstGeom>
        </p:spPr>
        <p:txBody>
          <a:bodyPr anchor="t" rtlCol="false" tIns="0" lIns="0" bIns="0" rIns="0">
            <a:spAutoFit/>
          </a:bodyPr>
          <a:lstStyle/>
          <a:p>
            <a:pPr>
              <a:lnSpc>
                <a:spcPts val="8161"/>
              </a:lnSpc>
            </a:pPr>
            <a:r>
              <a:rPr lang="en-US" sz="7924">
                <a:solidFill>
                  <a:srgbClr val="000000"/>
                </a:solidFill>
                <a:latin typeface="Poppins Bold"/>
              </a:rPr>
              <a:t>Monitoring and Controlling</a:t>
            </a:r>
          </a:p>
        </p:txBody>
      </p:sp>
      <p:sp>
        <p:nvSpPr>
          <p:cNvPr name="TextBox 6" id="6"/>
          <p:cNvSpPr txBox="true"/>
          <p:nvPr/>
        </p:nvSpPr>
        <p:spPr>
          <a:xfrm rot="0">
            <a:off x="815701" y="3716341"/>
            <a:ext cx="10051831" cy="2118148"/>
          </a:xfrm>
          <a:prstGeom prst="rect">
            <a:avLst/>
          </a:prstGeom>
        </p:spPr>
        <p:txBody>
          <a:bodyPr anchor="t" rtlCol="false" tIns="0" lIns="0" bIns="0" rIns="0">
            <a:spAutoFit/>
          </a:bodyPr>
          <a:lstStyle/>
          <a:p>
            <a:pPr marL="869476" indent="-434738" lvl="1">
              <a:lnSpc>
                <a:spcPts val="8779"/>
              </a:lnSpc>
              <a:buFont typeface="Arial"/>
              <a:buChar char="•"/>
            </a:pPr>
            <a:r>
              <a:rPr lang="en-US" sz="4027" spc="4">
                <a:solidFill>
                  <a:srgbClr val="000000"/>
                </a:solidFill>
                <a:latin typeface="Arimo Bold"/>
              </a:rPr>
              <a:t> Part 1:</a:t>
            </a:r>
            <a:r>
              <a:rPr lang="en-US" sz="4027" spc="4">
                <a:solidFill>
                  <a:srgbClr val="000000"/>
                </a:solidFill>
                <a:latin typeface="Arimo"/>
              </a:rPr>
              <a:t> Device</a:t>
            </a:r>
          </a:p>
          <a:p>
            <a:pPr marL="869476" indent="-434738" lvl="1">
              <a:lnSpc>
                <a:spcPts val="8779"/>
              </a:lnSpc>
              <a:buFont typeface="Arial"/>
              <a:buChar char="•"/>
            </a:pPr>
            <a:r>
              <a:rPr lang="en-US" sz="4027" spc="4">
                <a:solidFill>
                  <a:srgbClr val="000000"/>
                </a:solidFill>
                <a:latin typeface="Arimo Bold"/>
              </a:rPr>
              <a:t> Part 2:</a:t>
            </a:r>
            <a:r>
              <a:rPr lang="en-US" sz="4027" spc="4">
                <a:solidFill>
                  <a:srgbClr val="000000"/>
                </a:solidFill>
                <a:latin typeface="Arimo"/>
              </a:rPr>
              <a:t> Community</a:t>
            </a:r>
          </a:p>
        </p:txBody>
      </p:sp>
      <p:sp>
        <p:nvSpPr>
          <p:cNvPr name="Freeform 7" id="7"/>
          <p:cNvSpPr/>
          <p:nvPr/>
        </p:nvSpPr>
        <p:spPr>
          <a:xfrm flipH="false" flipV="false" rot="0">
            <a:off x="11096398" y="1638524"/>
            <a:ext cx="6162902" cy="8003768"/>
          </a:xfrm>
          <a:custGeom>
            <a:avLst/>
            <a:gdLst/>
            <a:ahLst/>
            <a:cxnLst/>
            <a:rect r="r" b="b" t="t" l="l"/>
            <a:pathLst>
              <a:path h="8003768" w="6162902">
                <a:moveTo>
                  <a:pt x="0" y="0"/>
                </a:moveTo>
                <a:lnTo>
                  <a:pt x="6162902" y="0"/>
                </a:lnTo>
                <a:lnTo>
                  <a:pt x="6162902" y="8003768"/>
                </a:lnTo>
                <a:lnTo>
                  <a:pt x="0" y="80037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grpSp>
        <p:nvGrpSpPr>
          <p:cNvPr name="Group 2" id="2"/>
          <p:cNvGrpSpPr/>
          <p:nvPr/>
        </p:nvGrpSpPr>
        <p:grpSpPr>
          <a:xfrm rot="0">
            <a:off x="1309601" y="2368130"/>
            <a:ext cx="3782620" cy="1853796"/>
            <a:chOff x="0" y="0"/>
            <a:chExt cx="996246" cy="488242"/>
          </a:xfrm>
        </p:grpSpPr>
        <p:sp>
          <p:nvSpPr>
            <p:cNvPr name="Freeform 3" id="3"/>
            <p:cNvSpPr/>
            <p:nvPr/>
          </p:nvSpPr>
          <p:spPr>
            <a:xfrm flipH="false" flipV="false" rot="0">
              <a:off x="0" y="0"/>
              <a:ext cx="996246" cy="488242"/>
            </a:xfrm>
            <a:custGeom>
              <a:avLst/>
              <a:gdLst/>
              <a:ahLst/>
              <a:cxnLst/>
              <a:rect r="r" b="b" t="t" l="l"/>
              <a:pathLst>
                <a:path h="488242" w="996246">
                  <a:moveTo>
                    <a:pt x="104382" y="0"/>
                  </a:moveTo>
                  <a:lnTo>
                    <a:pt x="891863" y="0"/>
                  </a:lnTo>
                  <a:cubicBezTo>
                    <a:pt x="919547" y="0"/>
                    <a:pt x="946097" y="10997"/>
                    <a:pt x="965673" y="30573"/>
                  </a:cubicBezTo>
                  <a:cubicBezTo>
                    <a:pt x="985248" y="50148"/>
                    <a:pt x="996246" y="76698"/>
                    <a:pt x="996246" y="104382"/>
                  </a:cubicBezTo>
                  <a:lnTo>
                    <a:pt x="996246" y="383860"/>
                  </a:lnTo>
                  <a:cubicBezTo>
                    <a:pt x="996246" y="411544"/>
                    <a:pt x="985248" y="438094"/>
                    <a:pt x="965673" y="457670"/>
                  </a:cubicBezTo>
                  <a:cubicBezTo>
                    <a:pt x="946097" y="477245"/>
                    <a:pt x="919547" y="488242"/>
                    <a:pt x="891863" y="488242"/>
                  </a:cubicBezTo>
                  <a:lnTo>
                    <a:pt x="104382" y="488242"/>
                  </a:lnTo>
                  <a:cubicBezTo>
                    <a:pt x="76698" y="488242"/>
                    <a:pt x="50148" y="477245"/>
                    <a:pt x="30573" y="457670"/>
                  </a:cubicBezTo>
                  <a:cubicBezTo>
                    <a:pt x="10997" y="438094"/>
                    <a:pt x="0" y="411544"/>
                    <a:pt x="0" y="383860"/>
                  </a:cubicBezTo>
                  <a:lnTo>
                    <a:pt x="0" y="104382"/>
                  </a:lnTo>
                  <a:cubicBezTo>
                    <a:pt x="0" y="76698"/>
                    <a:pt x="10997" y="50148"/>
                    <a:pt x="30573" y="30573"/>
                  </a:cubicBezTo>
                  <a:cubicBezTo>
                    <a:pt x="50148" y="10997"/>
                    <a:pt x="76698" y="0"/>
                    <a:pt x="104382" y="0"/>
                  </a:cubicBezTo>
                  <a:close/>
                </a:path>
              </a:pathLst>
            </a:custGeom>
            <a:solidFill>
              <a:srgbClr val="7B481C"/>
            </a:solidFill>
          </p:spPr>
        </p:sp>
        <p:sp>
          <p:nvSpPr>
            <p:cNvPr name="TextBox 4" id="4"/>
            <p:cNvSpPr txBox="true"/>
            <p:nvPr/>
          </p:nvSpPr>
          <p:spPr>
            <a:xfrm>
              <a:off x="0" y="-76200"/>
              <a:ext cx="996246" cy="564442"/>
            </a:xfrm>
            <a:prstGeom prst="rect">
              <a:avLst/>
            </a:prstGeom>
          </p:spPr>
          <p:txBody>
            <a:bodyPr anchor="ctr" rtlCol="false" tIns="50800" lIns="50800" bIns="50800" rIns="50800"/>
            <a:lstStyle/>
            <a:p>
              <a:pPr algn="ctr">
                <a:lnSpc>
                  <a:spcPts val="3412"/>
                </a:lnSpc>
              </a:pPr>
              <a:r>
                <a:rPr lang="en-US" sz="2437">
                  <a:solidFill>
                    <a:srgbClr val="FFFFFF"/>
                  </a:solidFill>
                  <a:latin typeface="Poppins Bold"/>
                </a:rPr>
                <a:t>Hardware Monitoring</a:t>
              </a:r>
            </a:p>
          </p:txBody>
        </p:sp>
      </p:grpSp>
      <p:grpSp>
        <p:nvGrpSpPr>
          <p:cNvPr name="Group 5" id="5"/>
          <p:cNvGrpSpPr/>
          <p:nvPr/>
        </p:nvGrpSpPr>
        <p:grpSpPr>
          <a:xfrm rot="0">
            <a:off x="425556" y="4661325"/>
            <a:ext cx="5550709" cy="5014924"/>
            <a:chOff x="0" y="0"/>
            <a:chExt cx="1461915" cy="1320803"/>
          </a:xfrm>
        </p:grpSpPr>
        <p:sp>
          <p:nvSpPr>
            <p:cNvPr name="Freeform 6" id="6"/>
            <p:cNvSpPr/>
            <p:nvPr/>
          </p:nvSpPr>
          <p:spPr>
            <a:xfrm flipH="false" flipV="false" rot="0">
              <a:off x="0" y="0"/>
              <a:ext cx="1461915" cy="1320803"/>
            </a:xfrm>
            <a:custGeom>
              <a:avLst/>
              <a:gdLst/>
              <a:ahLst/>
              <a:cxnLst/>
              <a:rect r="r" b="b" t="t" l="l"/>
              <a:pathLst>
                <a:path h="1320803" w="1461915">
                  <a:moveTo>
                    <a:pt x="0" y="0"/>
                  </a:moveTo>
                  <a:lnTo>
                    <a:pt x="1461915" y="0"/>
                  </a:lnTo>
                  <a:lnTo>
                    <a:pt x="1461915" y="1320803"/>
                  </a:lnTo>
                  <a:lnTo>
                    <a:pt x="0" y="1320803"/>
                  </a:lnTo>
                  <a:close/>
                </a:path>
              </a:pathLst>
            </a:custGeom>
            <a:solidFill>
              <a:srgbClr val="D5C5B7"/>
            </a:solidFill>
            <a:ln w="47625" cap="sq">
              <a:solidFill>
                <a:srgbClr val="000000"/>
              </a:solidFill>
              <a:prstDash val="solid"/>
              <a:miter/>
            </a:ln>
          </p:spPr>
        </p:sp>
        <p:sp>
          <p:nvSpPr>
            <p:cNvPr name="TextBox 7" id="7"/>
            <p:cNvSpPr txBox="true"/>
            <p:nvPr/>
          </p:nvSpPr>
          <p:spPr>
            <a:xfrm>
              <a:off x="0" y="-85725"/>
              <a:ext cx="1461915" cy="1406528"/>
            </a:xfrm>
            <a:prstGeom prst="rect">
              <a:avLst/>
            </a:prstGeom>
          </p:spPr>
          <p:txBody>
            <a:bodyPr anchor="ctr" rtlCol="false" tIns="50800" lIns="50800" bIns="50800" rIns="50800"/>
            <a:lstStyle/>
            <a:p>
              <a:pPr marL="547771" indent="-273886" lvl="1">
                <a:lnSpc>
                  <a:spcPts val="3754"/>
                </a:lnSpc>
                <a:buFont typeface="Arial"/>
                <a:buChar char="•"/>
              </a:pPr>
              <a:r>
                <a:rPr lang="en-US" sz="2537">
                  <a:solidFill>
                    <a:srgbClr val="000000"/>
                  </a:solidFill>
                  <a:latin typeface="Arimo"/>
                </a:rPr>
                <a:t>Regularly check the hardware components such as sensors, RF modules, Bluetooth modules, and microcontrollers to ensure they are functioning correctly.</a:t>
              </a:r>
            </a:p>
            <a:p>
              <a:pPr marL="547771" indent="-273886" lvl="1">
                <a:lnSpc>
                  <a:spcPts val="3754"/>
                </a:lnSpc>
                <a:buFont typeface="Arial"/>
                <a:buChar char="•"/>
              </a:pPr>
              <a:r>
                <a:rPr lang="en-US" sz="2537">
                  <a:solidFill>
                    <a:srgbClr val="000000"/>
                  </a:solidFill>
                  <a:latin typeface="Arimo"/>
                </a:rPr>
                <a:t>Monitor power consumption to ensure that the devices can operate for an extended period without frequent battery changes or recharging.</a:t>
              </a:r>
            </a:p>
          </p:txBody>
        </p:sp>
      </p:grpSp>
      <p:grpSp>
        <p:nvGrpSpPr>
          <p:cNvPr name="Group 8" id="8"/>
          <p:cNvGrpSpPr/>
          <p:nvPr/>
        </p:nvGrpSpPr>
        <p:grpSpPr>
          <a:xfrm rot="0">
            <a:off x="7253543" y="2368130"/>
            <a:ext cx="3782620" cy="1853796"/>
            <a:chOff x="0" y="0"/>
            <a:chExt cx="996246" cy="488242"/>
          </a:xfrm>
        </p:grpSpPr>
        <p:sp>
          <p:nvSpPr>
            <p:cNvPr name="Freeform 9" id="9"/>
            <p:cNvSpPr/>
            <p:nvPr/>
          </p:nvSpPr>
          <p:spPr>
            <a:xfrm flipH="false" flipV="false" rot="0">
              <a:off x="0" y="0"/>
              <a:ext cx="996246" cy="488242"/>
            </a:xfrm>
            <a:custGeom>
              <a:avLst/>
              <a:gdLst/>
              <a:ahLst/>
              <a:cxnLst/>
              <a:rect r="r" b="b" t="t" l="l"/>
              <a:pathLst>
                <a:path h="488242" w="996246">
                  <a:moveTo>
                    <a:pt x="104382" y="0"/>
                  </a:moveTo>
                  <a:lnTo>
                    <a:pt x="891863" y="0"/>
                  </a:lnTo>
                  <a:cubicBezTo>
                    <a:pt x="919547" y="0"/>
                    <a:pt x="946097" y="10997"/>
                    <a:pt x="965673" y="30573"/>
                  </a:cubicBezTo>
                  <a:cubicBezTo>
                    <a:pt x="985248" y="50148"/>
                    <a:pt x="996246" y="76698"/>
                    <a:pt x="996246" y="104382"/>
                  </a:cubicBezTo>
                  <a:lnTo>
                    <a:pt x="996246" y="383860"/>
                  </a:lnTo>
                  <a:cubicBezTo>
                    <a:pt x="996246" y="411544"/>
                    <a:pt x="985248" y="438094"/>
                    <a:pt x="965673" y="457670"/>
                  </a:cubicBezTo>
                  <a:cubicBezTo>
                    <a:pt x="946097" y="477245"/>
                    <a:pt x="919547" y="488242"/>
                    <a:pt x="891863" y="488242"/>
                  </a:cubicBezTo>
                  <a:lnTo>
                    <a:pt x="104382" y="488242"/>
                  </a:lnTo>
                  <a:cubicBezTo>
                    <a:pt x="76698" y="488242"/>
                    <a:pt x="50148" y="477245"/>
                    <a:pt x="30573" y="457670"/>
                  </a:cubicBezTo>
                  <a:cubicBezTo>
                    <a:pt x="10997" y="438094"/>
                    <a:pt x="0" y="411544"/>
                    <a:pt x="0" y="383860"/>
                  </a:cubicBezTo>
                  <a:lnTo>
                    <a:pt x="0" y="104382"/>
                  </a:lnTo>
                  <a:cubicBezTo>
                    <a:pt x="0" y="76698"/>
                    <a:pt x="10997" y="50148"/>
                    <a:pt x="30573" y="30573"/>
                  </a:cubicBezTo>
                  <a:cubicBezTo>
                    <a:pt x="50148" y="10997"/>
                    <a:pt x="76698" y="0"/>
                    <a:pt x="104382" y="0"/>
                  </a:cubicBezTo>
                  <a:close/>
                </a:path>
              </a:pathLst>
            </a:custGeom>
            <a:solidFill>
              <a:srgbClr val="7B481C"/>
            </a:solidFill>
          </p:spPr>
        </p:sp>
        <p:sp>
          <p:nvSpPr>
            <p:cNvPr name="TextBox 10" id="10"/>
            <p:cNvSpPr txBox="true"/>
            <p:nvPr/>
          </p:nvSpPr>
          <p:spPr>
            <a:xfrm>
              <a:off x="0" y="-76200"/>
              <a:ext cx="996246" cy="564442"/>
            </a:xfrm>
            <a:prstGeom prst="rect">
              <a:avLst/>
            </a:prstGeom>
          </p:spPr>
          <p:txBody>
            <a:bodyPr anchor="ctr" rtlCol="false" tIns="50800" lIns="50800" bIns="50800" rIns="50800"/>
            <a:lstStyle/>
            <a:p>
              <a:pPr algn="ctr">
                <a:lnSpc>
                  <a:spcPts val="3412"/>
                </a:lnSpc>
              </a:pPr>
              <a:r>
                <a:rPr lang="en-US" sz="2437">
                  <a:solidFill>
                    <a:srgbClr val="FFFFFF"/>
                  </a:solidFill>
                  <a:latin typeface="Poppins Bold"/>
                </a:rPr>
                <a:t>Gesture Recognition Algorithm</a:t>
              </a:r>
            </a:p>
          </p:txBody>
        </p:sp>
      </p:grpSp>
      <p:sp>
        <p:nvSpPr>
          <p:cNvPr name="Freeform 11" id="11"/>
          <p:cNvSpPr/>
          <p:nvPr/>
        </p:nvSpPr>
        <p:spPr>
          <a:xfrm flipH="false" flipV="false" rot="0">
            <a:off x="12060373" y="252237"/>
            <a:ext cx="1471397" cy="1552926"/>
          </a:xfrm>
          <a:custGeom>
            <a:avLst/>
            <a:gdLst/>
            <a:ahLst/>
            <a:cxnLst/>
            <a:rect r="r" b="b" t="t" l="l"/>
            <a:pathLst>
              <a:path h="1552926" w="1471397">
                <a:moveTo>
                  <a:pt x="0" y="0"/>
                </a:moveTo>
                <a:lnTo>
                  <a:pt x="1471397" y="0"/>
                </a:lnTo>
                <a:lnTo>
                  <a:pt x="1471397" y="1552926"/>
                </a:lnTo>
                <a:lnTo>
                  <a:pt x="0" y="1552926"/>
                </a:lnTo>
                <a:lnTo>
                  <a:pt x="0" y="0"/>
                </a:lnTo>
                <a:close/>
              </a:path>
            </a:pathLst>
          </a:custGeom>
          <a:blipFill>
            <a:blip r:embed="rId2"/>
            <a:stretch>
              <a:fillRect l="0" t="0" r="0" b="0"/>
            </a:stretch>
          </a:blipFill>
        </p:spPr>
      </p:sp>
      <p:grpSp>
        <p:nvGrpSpPr>
          <p:cNvPr name="Group 12" id="12"/>
          <p:cNvGrpSpPr/>
          <p:nvPr/>
        </p:nvGrpSpPr>
        <p:grpSpPr>
          <a:xfrm rot="0">
            <a:off x="13197485" y="2368130"/>
            <a:ext cx="3782620" cy="1853796"/>
            <a:chOff x="0" y="0"/>
            <a:chExt cx="996246" cy="488242"/>
          </a:xfrm>
        </p:grpSpPr>
        <p:sp>
          <p:nvSpPr>
            <p:cNvPr name="Freeform 13" id="13"/>
            <p:cNvSpPr/>
            <p:nvPr/>
          </p:nvSpPr>
          <p:spPr>
            <a:xfrm flipH="false" flipV="false" rot="0">
              <a:off x="0" y="0"/>
              <a:ext cx="996246" cy="488242"/>
            </a:xfrm>
            <a:custGeom>
              <a:avLst/>
              <a:gdLst/>
              <a:ahLst/>
              <a:cxnLst/>
              <a:rect r="r" b="b" t="t" l="l"/>
              <a:pathLst>
                <a:path h="488242" w="996246">
                  <a:moveTo>
                    <a:pt x="104382" y="0"/>
                  </a:moveTo>
                  <a:lnTo>
                    <a:pt x="891863" y="0"/>
                  </a:lnTo>
                  <a:cubicBezTo>
                    <a:pt x="919547" y="0"/>
                    <a:pt x="946097" y="10997"/>
                    <a:pt x="965673" y="30573"/>
                  </a:cubicBezTo>
                  <a:cubicBezTo>
                    <a:pt x="985248" y="50148"/>
                    <a:pt x="996246" y="76698"/>
                    <a:pt x="996246" y="104382"/>
                  </a:cubicBezTo>
                  <a:lnTo>
                    <a:pt x="996246" y="383860"/>
                  </a:lnTo>
                  <a:cubicBezTo>
                    <a:pt x="996246" y="411544"/>
                    <a:pt x="985248" y="438094"/>
                    <a:pt x="965673" y="457670"/>
                  </a:cubicBezTo>
                  <a:cubicBezTo>
                    <a:pt x="946097" y="477245"/>
                    <a:pt x="919547" y="488242"/>
                    <a:pt x="891863" y="488242"/>
                  </a:cubicBezTo>
                  <a:lnTo>
                    <a:pt x="104382" y="488242"/>
                  </a:lnTo>
                  <a:cubicBezTo>
                    <a:pt x="76698" y="488242"/>
                    <a:pt x="50148" y="477245"/>
                    <a:pt x="30573" y="457670"/>
                  </a:cubicBezTo>
                  <a:cubicBezTo>
                    <a:pt x="10997" y="438094"/>
                    <a:pt x="0" y="411544"/>
                    <a:pt x="0" y="383860"/>
                  </a:cubicBezTo>
                  <a:lnTo>
                    <a:pt x="0" y="104382"/>
                  </a:lnTo>
                  <a:cubicBezTo>
                    <a:pt x="0" y="76698"/>
                    <a:pt x="10997" y="50148"/>
                    <a:pt x="30573" y="30573"/>
                  </a:cubicBezTo>
                  <a:cubicBezTo>
                    <a:pt x="50148" y="10997"/>
                    <a:pt x="76698" y="0"/>
                    <a:pt x="104382" y="0"/>
                  </a:cubicBezTo>
                  <a:close/>
                </a:path>
              </a:pathLst>
            </a:custGeom>
            <a:solidFill>
              <a:srgbClr val="7B481C"/>
            </a:solidFill>
          </p:spPr>
        </p:sp>
        <p:sp>
          <p:nvSpPr>
            <p:cNvPr name="TextBox 14" id="14"/>
            <p:cNvSpPr txBox="true"/>
            <p:nvPr/>
          </p:nvSpPr>
          <p:spPr>
            <a:xfrm>
              <a:off x="0" y="-76200"/>
              <a:ext cx="996246" cy="564442"/>
            </a:xfrm>
            <a:prstGeom prst="rect">
              <a:avLst/>
            </a:prstGeom>
          </p:spPr>
          <p:txBody>
            <a:bodyPr anchor="ctr" rtlCol="false" tIns="50800" lIns="50800" bIns="50800" rIns="50800"/>
            <a:lstStyle/>
            <a:p>
              <a:pPr algn="ctr">
                <a:lnSpc>
                  <a:spcPts val="3412"/>
                </a:lnSpc>
              </a:pPr>
              <a:r>
                <a:rPr lang="en-US" sz="2437">
                  <a:solidFill>
                    <a:srgbClr val="FFFFFF"/>
                  </a:solidFill>
                  <a:latin typeface="Poppins Bold"/>
                </a:rPr>
                <a:t>User Interface and Experience</a:t>
              </a:r>
            </a:p>
          </p:txBody>
        </p:sp>
      </p:grpSp>
      <p:grpSp>
        <p:nvGrpSpPr>
          <p:cNvPr name="Group 15" id="15"/>
          <p:cNvGrpSpPr/>
          <p:nvPr/>
        </p:nvGrpSpPr>
        <p:grpSpPr>
          <a:xfrm rot="0">
            <a:off x="6368646" y="4661325"/>
            <a:ext cx="5550709" cy="5014924"/>
            <a:chOff x="0" y="0"/>
            <a:chExt cx="1461915" cy="1320803"/>
          </a:xfrm>
        </p:grpSpPr>
        <p:sp>
          <p:nvSpPr>
            <p:cNvPr name="Freeform 16" id="16"/>
            <p:cNvSpPr/>
            <p:nvPr/>
          </p:nvSpPr>
          <p:spPr>
            <a:xfrm flipH="false" flipV="false" rot="0">
              <a:off x="0" y="0"/>
              <a:ext cx="1461915" cy="1320803"/>
            </a:xfrm>
            <a:custGeom>
              <a:avLst/>
              <a:gdLst/>
              <a:ahLst/>
              <a:cxnLst/>
              <a:rect r="r" b="b" t="t" l="l"/>
              <a:pathLst>
                <a:path h="1320803" w="1461915">
                  <a:moveTo>
                    <a:pt x="0" y="0"/>
                  </a:moveTo>
                  <a:lnTo>
                    <a:pt x="1461915" y="0"/>
                  </a:lnTo>
                  <a:lnTo>
                    <a:pt x="1461915" y="1320803"/>
                  </a:lnTo>
                  <a:lnTo>
                    <a:pt x="0" y="1320803"/>
                  </a:lnTo>
                  <a:close/>
                </a:path>
              </a:pathLst>
            </a:custGeom>
            <a:solidFill>
              <a:srgbClr val="D5C5B7"/>
            </a:solidFill>
            <a:ln w="47625" cap="sq">
              <a:solidFill>
                <a:srgbClr val="000000"/>
              </a:solidFill>
              <a:prstDash val="solid"/>
              <a:miter/>
            </a:ln>
          </p:spPr>
        </p:sp>
        <p:sp>
          <p:nvSpPr>
            <p:cNvPr name="TextBox 17" id="17"/>
            <p:cNvSpPr txBox="true"/>
            <p:nvPr/>
          </p:nvSpPr>
          <p:spPr>
            <a:xfrm>
              <a:off x="0" y="-85725"/>
              <a:ext cx="1461915" cy="1406528"/>
            </a:xfrm>
            <a:prstGeom prst="rect">
              <a:avLst/>
            </a:prstGeom>
          </p:spPr>
          <p:txBody>
            <a:bodyPr anchor="ctr" rtlCol="false" tIns="50800" lIns="50800" bIns="50800" rIns="50800"/>
            <a:lstStyle/>
            <a:p>
              <a:pPr marL="547771" indent="-273886" lvl="1">
                <a:lnSpc>
                  <a:spcPts val="3754"/>
                </a:lnSpc>
                <a:buFont typeface="Arial"/>
                <a:buChar char="•"/>
              </a:pPr>
              <a:r>
                <a:rPr lang="en-US" sz="2537">
                  <a:solidFill>
                    <a:srgbClr val="000000"/>
                  </a:solidFill>
                  <a:latin typeface="Arimo"/>
                </a:rPr>
                <a:t>Monitor the performance of the gesture recognition algorithm. Regularly test the system with different gestures and under various conditions to assess its accuracy and robustness.</a:t>
              </a:r>
            </a:p>
            <a:p>
              <a:pPr marL="547771" indent="-273886" lvl="1">
                <a:lnSpc>
                  <a:spcPts val="3754"/>
                </a:lnSpc>
                <a:buFont typeface="Arial"/>
                <a:buChar char="•"/>
              </a:pPr>
              <a:r>
                <a:rPr lang="en-US" sz="2537">
                  <a:solidFill>
                    <a:srgbClr val="000000"/>
                  </a:solidFill>
                  <a:latin typeface="Arimo"/>
                </a:rPr>
                <a:t>Implement debugging mechanisms to identify and address any issues related to gesture recognition.</a:t>
              </a:r>
            </a:p>
          </p:txBody>
        </p:sp>
      </p:grpSp>
      <p:grpSp>
        <p:nvGrpSpPr>
          <p:cNvPr name="Group 18" id="18"/>
          <p:cNvGrpSpPr/>
          <p:nvPr/>
        </p:nvGrpSpPr>
        <p:grpSpPr>
          <a:xfrm rot="0">
            <a:off x="12309879" y="4661325"/>
            <a:ext cx="5550709" cy="5014924"/>
            <a:chOff x="0" y="0"/>
            <a:chExt cx="1461915" cy="1320803"/>
          </a:xfrm>
        </p:grpSpPr>
        <p:sp>
          <p:nvSpPr>
            <p:cNvPr name="Freeform 19" id="19"/>
            <p:cNvSpPr/>
            <p:nvPr/>
          </p:nvSpPr>
          <p:spPr>
            <a:xfrm flipH="false" flipV="false" rot="0">
              <a:off x="0" y="0"/>
              <a:ext cx="1461915" cy="1320803"/>
            </a:xfrm>
            <a:custGeom>
              <a:avLst/>
              <a:gdLst/>
              <a:ahLst/>
              <a:cxnLst/>
              <a:rect r="r" b="b" t="t" l="l"/>
              <a:pathLst>
                <a:path h="1320803" w="1461915">
                  <a:moveTo>
                    <a:pt x="0" y="0"/>
                  </a:moveTo>
                  <a:lnTo>
                    <a:pt x="1461915" y="0"/>
                  </a:lnTo>
                  <a:lnTo>
                    <a:pt x="1461915" y="1320803"/>
                  </a:lnTo>
                  <a:lnTo>
                    <a:pt x="0" y="1320803"/>
                  </a:lnTo>
                  <a:close/>
                </a:path>
              </a:pathLst>
            </a:custGeom>
            <a:solidFill>
              <a:srgbClr val="D5C5B7"/>
            </a:solidFill>
            <a:ln w="47625" cap="sq">
              <a:solidFill>
                <a:srgbClr val="000000"/>
              </a:solidFill>
              <a:prstDash val="solid"/>
              <a:miter/>
            </a:ln>
          </p:spPr>
        </p:sp>
        <p:sp>
          <p:nvSpPr>
            <p:cNvPr name="TextBox 20" id="20"/>
            <p:cNvSpPr txBox="true"/>
            <p:nvPr/>
          </p:nvSpPr>
          <p:spPr>
            <a:xfrm>
              <a:off x="0" y="-85725"/>
              <a:ext cx="1461915" cy="1406528"/>
            </a:xfrm>
            <a:prstGeom prst="rect">
              <a:avLst/>
            </a:prstGeom>
          </p:spPr>
          <p:txBody>
            <a:bodyPr anchor="ctr" rtlCol="false" tIns="50800" lIns="50800" bIns="50800" rIns="50800"/>
            <a:lstStyle/>
            <a:p>
              <a:pPr marL="547771" indent="-273886" lvl="1">
                <a:lnSpc>
                  <a:spcPts val="3754"/>
                </a:lnSpc>
                <a:buFont typeface="Arial"/>
                <a:buChar char="•"/>
              </a:pPr>
              <a:r>
                <a:rPr lang="en-US" sz="2537">
                  <a:solidFill>
                    <a:srgbClr val="000000"/>
                  </a:solidFill>
                  <a:latin typeface="Arimo"/>
                </a:rPr>
                <a:t>Evaluate the user interface and overall user experience regularly. Gather feedback from individuals with motor disabilities who use the system to identify any areas that need improvement.</a:t>
              </a:r>
            </a:p>
            <a:p>
              <a:pPr marL="547771" indent="-273886" lvl="1">
                <a:lnSpc>
                  <a:spcPts val="3754"/>
                </a:lnSpc>
                <a:buFont typeface="Arial"/>
                <a:buChar char="•"/>
              </a:pPr>
              <a:r>
                <a:rPr lang="en-US" sz="2537">
                  <a:solidFill>
                    <a:srgbClr val="000000"/>
                  </a:solidFill>
                  <a:latin typeface="Arimo"/>
                </a:rPr>
                <a:t>Monitor the responsiveness of the system to ensure that gestures are recognized promptly and accurately.</a:t>
              </a:r>
            </a:p>
          </p:txBody>
        </p:sp>
      </p:grpSp>
      <p:pic>
        <p:nvPicPr>
          <p:cNvPr name="Picture 21" id="21"/>
          <p:cNvPicPr>
            <a:picLocks noChangeAspect="true"/>
          </p:cNvPicPr>
          <p:nvPr/>
        </p:nvPicPr>
        <p:blipFill>
          <a:blip r:embed="rId3"/>
          <a:srcRect l="0" t="0" r="0" b="0"/>
          <a:stretch>
            <a:fillRect/>
          </a:stretch>
        </p:blipFill>
        <p:spPr>
          <a:xfrm flipH="false" flipV="false" rot="0">
            <a:off x="4011559" y="3198310"/>
            <a:ext cx="2161322" cy="1945190"/>
          </a:xfrm>
          <a:prstGeom prst="rect">
            <a:avLst/>
          </a:prstGeom>
        </p:spPr>
      </p:pic>
      <p:sp>
        <p:nvSpPr>
          <p:cNvPr name="TextBox 22" id="22"/>
          <p:cNvSpPr txBox="true"/>
          <p:nvPr/>
        </p:nvSpPr>
        <p:spPr>
          <a:xfrm rot="0">
            <a:off x="0" y="496332"/>
            <a:ext cx="12060373" cy="658585"/>
          </a:xfrm>
          <a:prstGeom prst="rect">
            <a:avLst/>
          </a:prstGeom>
        </p:spPr>
        <p:txBody>
          <a:bodyPr anchor="t" rtlCol="false" tIns="0" lIns="0" bIns="0" rIns="0">
            <a:spAutoFit/>
          </a:bodyPr>
          <a:lstStyle/>
          <a:p>
            <a:pPr algn="ctr" marL="0" indent="0" lvl="0">
              <a:lnSpc>
                <a:spcPts val="4608"/>
              </a:lnSpc>
              <a:spcBef>
                <a:spcPct val="0"/>
              </a:spcBef>
            </a:pPr>
            <a:r>
              <a:rPr lang="en-US" sz="4474">
                <a:solidFill>
                  <a:srgbClr val="000000"/>
                </a:solidFill>
                <a:latin typeface="Poppins Bold"/>
              </a:rPr>
              <a:t>Monitoring and Controlling Device</a:t>
            </a:r>
          </a:p>
        </p:txBody>
      </p:sp>
      <p:pic>
        <p:nvPicPr>
          <p:cNvPr name="Picture 23" id="23"/>
          <p:cNvPicPr>
            <a:picLocks noChangeAspect="true"/>
          </p:cNvPicPr>
          <p:nvPr/>
        </p:nvPicPr>
        <p:blipFill>
          <a:blip r:embed="rId3"/>
          <a:srcRect l="0" t="0" r="0" b="0"/>
          <a:stretch>
            <a:fillRect/>
          </a:stretch>
        </p:blipFill>
        <p:spPr>
          <a:xfrm flipH="false" flipV="false" rot="0">
            <a:off x="9758032" y="3002450"/>
            <a:ext cx="2161322" cy="1945190"/>
          </a:xfrm>
          <a:prstGeom prst="rect">
            <a:avLst/>
          </a:prstGeom>
        </p:spPr>
      </p:pic>
      <p:pic>
        <p:nvPicPr>
          <p:cNvPr name="Picture 24" id="24"/>
          <p:cNvPicPr>
            <a:picLocks noChangeAspect="true"/>
          </p:cNvPicPr>
          <p:nvPr/>
        </p:nvPicPr>
        <p:blipFill>
          <a:blip r:embed="rId3"/>
          <a:srcRect l="0" t="0" r="0" b="0"/>
          <a:stretch>
            <a:fillRect/>
          </a:stretch>
        </p:blipFill>
        <p:spPr>
          <a:xfrm flipH="false" flipV="false" rot="0">
            <a:off x="15504505" y="2806590"/>
            <a:ext cx="2161322" cy="1945190"/>
          </a:xfrm>
          <a:prstGeom prst="rect">
            <a:avLst/>
          </a:prstGeom>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grpSp>
        <p:nvGrpSpPr>
          <p:cNvPr name="Group 2" id="2"/>
          <p:cNvGrpSpPr/>
          <p:nvPr/>
        </p:nvGrpSpPr>
        <p:grpSpPr>
          <a:xfrm rot="0">
            <a:off x="1309601" y="2368130"/>
            <a:ext cx="3782620" cy="1853796"/>
            <a:chOff x="0" y="0"/>
            <a:chExt cx="996246" cy="488242"/>
          </a:xfrm>
        </p:grpSpPr>
        <p:sp>
          <p:nvSpPr>
            <p:cNvPr name="Freeform 3" id="3"/>
            <p:cNvSpPr/>
            <p:nvPr/>
          </p:nvSpPr>
          <p:spPr>
            <a:xfrm flipH="false" flipV="false" rot="0">
              <a:off x="0" y="0"/>
              <a:ext cx="996246" cy="488242"/>
            </a:xfrm>
            <a:custGeom>
              <a:avLst/>
              <a:gdLst/>
              <a:ahLst/>
              <a:cxnLst/>
              <a:rect r="r" b="b" t="t" l="l"/>
              <a:pathLst>
                <a:path h="488242" w="996246">
                  <a:moveTo>
                    <a:pt x="104382" y="0"/>
                  </a:moveTo>
                  <a:lnTo>
                    <a:pt x="891863" y="0"/>
                  </a:lnTo>
                  <a:cubicBezTo>
                    <a:pt x="919547" y="0"/>
                    <a:pt x="946097" y="10997"/>
                    <a:pt x="965673" y="30573"/>
                  </a:cubicBezTo>
                  <a:cubicBezTo>
                    <a:pt x="985248" y="50148"/>
                    <a:pt x="996246" y="76698"/>
                    <a:pt x="996246" y="104382"/>
                  </a:cubicBezTo>
                  <a:lnTo>
                    <a:pt x="996246" y="383860"/>
                  </a:lnTo>
                  <a:cubicBezTo>
                    <a:pt x="996246" y="411544"/>
                    <a:pt x="985248" y="438094"/>
                    <a:pt x="965673" y="457670"/>
                  </a:cubicBezTo>
                  <a:cubicBezTo>
                    <a:pt x="946097" y="477245"/>
                    <a:pt x="919547" y="488242"/>
                    <a:pt x="891863" y="488242"/>
                  </a:cubicBezTo>
                  <a:lnTo>
                    <a:pt x="104382" y="488242"/>
                  </a:lnTo>
                  <a:cubicBezTo>
                    <a:pt x="76698" y="488242"/>
                    <a:pt x="50148" y="477245"/>
                    <a:pt x="30573" y="457670"/>
                  </a:cubicBezTo>
                  <a:cubicBezTo>
                    <a:pt x="10997" y="438094"/>
                    <a:pt x="0" y="411544"/>
                    <a:pt x="0" y="383860"/>
                  </a:cubicBezTo>
                  <a:lnTo>
                    <a:pt x="0" y="104382"/>
                  </a:lnTo>
                  <a:cubicBezTo>
                    <a:pt x="0" y="76698"/>
                    <a:pt x="10997" y="50148"/>
                    <a:pt x="30573" y="30573"/>
                  </a:cubicBezTo>
                  <a:cubicBezTo>
                    <a:pt x="50148" y="10997"/>
                    <a:pt x="76698" y="0"/>
                    <a:pt x="104382" y="0"/>
                  </a:cubicBezTo>
                  <a:close/>
                </a:path>
              </a:pathLst>
            </a:custGeom>
            <a:solidFill>
              <a:srgbClr val="617A83"/>
            </a:solidFill>
          </p:spPr>
        </p:sp>
        <p:sp>
          <p:nvSpPr>
            <p:cNvPr name="TextBox 4" id="4"/>
            <p:cNvSpPr txBox="true"/>
            <p:nvPr/>
          </p:nvSpPr>
          <p:spPr>
            <a:xfrm>
              <a:off x="0" y="-76200"/>
              <a:ext cx="996246" cy="564442"/>
            </a:xfrm>
            <a:prstGeom prst="rect">
              <a:avLst/>
            </a:prstGeom>
          </p:spPr>
          <p:txBody>
            <a:bodyPr anchor="ctr" rtlCol="false" tIns="50800" lIns="50800" bIns="50800" rIns="50800"/>
            <a:lstStyle/>
            <a:p>
              <a:pPr algn="ctr">
                <a:lnSpc>
                  <a:spcPts val="3412"/>
                </a:lnSpc>
              </a:pPr>
              <a:r>
                <a:rPr lang="en-US" sz="2437">
                  <a:solidFill>
                    <a:srgbClr val="FFFFFF"/>
                  </a:solidFill>
                  <a:latin typeface="Poppins Bold"/>
                </a:rPr>
                <a:t>Public Announcement</a:t>
              </a:r>
            </a:p>
          </p:txBody>
        </p:sp>
      </p:grpSp>
      <p:grpSp>
        <p:nvGrpSpPr>
          <p:cNvPr name="Group 5" id="5"/>
          <p:cNvGrpSpPr/>
          <p:nvPr/>
        </p:nvGrpSpPr>
        <p:grpSpPr>
          <a:xfrm rot="0">
            <a:off x="425556" y="4661325"/>
            <a:ext cx="5550709" cy="5014924"/>
            <a:chOff x="0" y="0"/>
            <a:chExt cx="1461915" cy="1320803"/>
          </a:xfrm>
        </p:grpSpPr>
        <p:sp>
          <p:nvSpPr>
            <p:cNvPr name="Freeform 6" id="6"/>
            <p:cNvSpPr/>
            <p:nvPr/>
          </p:nvSpPr>
          <p:spPr>
            <a:xfrm flipH="false" flipV="false" rot="0">
              <a:off x="0" y="0"/>
              <a:ext cx="1461915" cy="1320803"/>
            </a:xfrm>
            <a:custGeom>
              <a:avLst/>
              <a:gdLst/>
              <a:ahLst/>
              <a:cxnLst/>
              <a:rect r="r" b="b" t="t" l="l"/>
              <a:pathLst>
                <a:path h="1320803" w="1461915">
                  <a:moveTo>
                    <a:pt x="0" y="0"/>
                  </a:moveTo>
                  <a:lnTo>
                    <a:pt x="1461915" y="0"/>
                  </a:lnTo>
                  <a:lnTo>
                    <a:pt x="1461915" y="1320803"/>
                  </a:lnTo>
                  <a:lnTo>
                    <a:pt x="0" y="1320803"/>
                  </a:lnTo>
                  <a:close/>
                </a:path>
              </a:pathLst>
            </a:custGeom>
            <a:solidFill>
              <a:srgbClr val="D9D9D9"/>
            </a:solidFill>
            <a:ln w="47625" cap="sq">
              <a:solidFill>
                <a:srgbClr val="000000"/>
              </a:solidFill>
              <a:prstDash val="solid"/>
              <a:miter/>
            </a:ln>
          </p:spPr>
        </p:sp>
        <p:sp>
          <p:nvSpPr>
            <p:cNvPr name="TextBox 7" id="7"/>
            <p:cNvSpPr txBox="true"/>
            <p:nvPr/>
          </p:nvSpPr>
          <p:spPr>
            <a:xfrm>
              <a:off x="0" y="-85725"/>
              <a:ext cx="1461915" cy="1406528"/>
            </a:xfrm>
            <a:prstGeom prst="rect">
              <a:avLst/>
            </a:prstGeom>
          </p:spPr>
          <p:txBody>
            <a:bodyPr anchor="ctr" rtlCol="false" tIns="50800" lIns="50800" bIns="50800" rIns="50800"/>
            <a:lstStyle/>
            <a:p>
              <a:pPr marL="547771" indent="-273886" lvl="1">
                <a:lnSpc>
                  <a:spcPts val="3754"/>
                </a:lnSpc>
                <a:buFont typeface="Arial"/>
                <a:buChar char="•"/>
              </a:pPr>
              <a:r>
                <a:rPr lang="en-US" sz="2537">
                  <a:solidFill>
                    <a:srgbClr val="000000"/>
                  </a:solidFill>
                  <a:latin typeface="Arimo"/>
                </a:rPr>
                <a:t>Regularly share project updates, milestones, and achievements through public announcements. This could be done through press releases, blog posts, or updates on the project website.</a:t>
              </a:r>
            </a:p>
          </p:txBody>
        </p:sp>
      </p:grpSp>
      <p:grpSp>
        <p:nvGrpSpPr>
          <p:cNvPr name="Group 8" id="8"/>
          <p:cNvGrpSpPr/>
          <p:nvPr/>
        </p:nvGrpSpPr>
        <p:grpSpPr>
          <a:xfrm rot="0">
            <a:off x="7253543" y="2368130"/>
            <a:ext cx="3782620" cy="1853796"/>
            <a:chOff x="0" y="0"/>
            <a:chExt cx="996246" cy="488242"/>
          </a:xfrm>
        </p:grpSpPr>
        <p:sp>
          <p:nvSpPr>
            <p:cNvPr name="Freeform 9" id="9"/>
            <p:cNvSpPr/>
            <p:nvPr/>
          </p:nvSpPr>
          <p:spPr>
            <a:xfrm flipH="false" flipV="false" rot="0">
              <a:off x="0" y="0"/>
              <a:ext cx="996246" cy="488242"/>
            </a:xfrm>
            <a:custGeom>
              <a:avLst/>
              <a:gdLst/>
              <a:ahLst/>
              <a:cxnLst/>
              <a:rect r="r" b="b" t="t" l="l"/>
              <a:pathLst>
                <a:path h="488242" w="996246">
                  <a:moveTo>
                    <a:pt x="104382" y="0"/>
                  </a:moveTo>
                  <a:lnTo>
                    <a:pt x="891863" y="0"/>
                  </a:lnTo>
                  <a:cubicBezTo>
                    <a:pt x="919547" y="0"/>
                    <a:pt x="946097" y="10997"/>
                    <a:pt x="965673" y="30573"/>
                  </a:cubicBezTo>
                  <a:cubicBezTo>
                    <a:pt x="985248" y="50148"/>
                    <a:pt x="996246" y="76698"/>
                    <a:pt x="996246" y="104382"/>
                  </a:cubicBezTo>
                  <a:lnTo>
                    <a:pt x="996246" y="383860"/>
                  </a:lnTo>
                  <a:cubicBezTo>
                    <a:pt x="996246" y="411544"/>
                    <a:pt x="985248" y="438094"/>
                    <a:pt x="965673" y="457670"/>
                  </a:cubicBezTo>
                  <a:cubicBezTo>
                    <a:pt x="946097" y="477245"/>
                    <a:pt x="919547" y="488242"/>
                    <a:pt x="891863" y="488242"/>
                  </a:cubicBezTo>
                  <a:lnTo>
                    <a:pt x="104382" y="488242"/>
                  </a:lnTo>
                  <a:cubicBezTo>
                    <a:pt x="76698" y="488242"/>
                    <a:pt x="50148" y="477245"/>
                    <a:pt x="30573" y="457670"/>
                  </a:cubicBezTo>
                  <a:cubicBezTo>
                    <a:pt x="10997" y="438094"/>
                    <a:pt x="0" y="411544"/>
                    <a:pt x="0" y="383860"/>
                  </a:cubicBezTo>
                  <a:lnTo>
                    <a:pt x="0" y="104382"/>
                  </a:lnTo>
                  <a:cubicBezTo>
                    <a:pt x="0" y="76698"/>
                    <a:pt x="10997" y="50148"/>
                    <a:pt x="30573" y="30573"/>
                  </a:cubicBezTo>
                  <a:cubicBezTo>
                    <a:pt x="50148" y="10997"/>
                    <a:pt x="76698" y="0"/>
                    <a:pt x="104382" y="0"/>
                  </a:cubicBezTo>
                  <a:close/>
                </a:path>
              </a:pathLst>
            </a:custGeom>
            <a:solidFill>
              <a:srgbClr val="617A83"/>
            </a:solidFill>
          </p:spPr>
        </p:sp>
        <p:sp>
          <p:nvSpPr>
            <p:cNvPr name="TextBox 10" id="10"/>
            <p:cNvSpPr txBox="true"/>
            <p:nvPr/>
          </p:nvSpPr>
          <p:spPr>
            <a:xfrm>
              <a:off x="0" y="-76200"/>
              <a:ext cx="996246" cy="564442"/>
            </a:xfrm>
            <a:prstGeom prst="rect">
              <a:avLst/>
            </a:prstGeom>
          </p:spPr>
          <p:txBody>
            <a:bodyPr anchor="ctr" rtlCol="false" tIns="50800" lIns="50800" bIns="50800" rIns="50800"/>
            <a:lstStyle/>
            <a:p>
              <a:pPr algn="ctr">
                <a:lnSpc>
                  <a:spcPts val="3412"/>
                </a:lnSpc>
              </a:pPr>
              <a:r>
                <a:rPr lang="en-US" sz="2437">
                  <a:solidFill>
                    <a:srgbClr val="FFFFFF"/>
                  </a:solidFill>
                  <a:latin typeface="Poppins Bold"/>
                </a:rPr>
                <a:t>User Testimonials and Stories</a:t>
              </a:r>
            </a:p>
          </p:txBody>
        </p:sp>
      </p:grpSp>
      <p:sp>
        <p:nvSpPr>
          <p:cNvPr name="Freeform 11" id="11"/>
          <p:cNvSpPr/>
          <p:nvPr/>
        </p:nvSpPr>
        <p:spPr>
          <a:xfrm flipH="false" flipV="false" rot="0">
            <a:off x="12060373" y="252237"/>
            <a:ext cx="1471397" cy="1552926"/>
          </a:xfrm>
          <a:custGeom>
            <a:avLst/>
            <a:gdLst/>
            <a:ahLst/>
            <a:cxnLst/>
            <a:rect r="r" b="b" t="t" l="l"/>
            <a:pathLst>
              <a:path h="1552926" w="1471397">
                <a:moveTo>
                  <a:pt x="0" y="0"/>
                </a:moveTo>
                <a:lnTo>
                  <a:pt x="1471397" y="0"/>
                </a:lnTo>
                <a:lnTo>
                  <a:pt x="1471397" y="1552926"/>
                </a:lnTo>
                <a:lnTo>
                  <a:pt x="0" y="1552926"/>
                </a:lnTo>
                <a:lnTo>
                  <a:pt x="0" y="0"/>
                </a:lnTo>
                <a:close/>
              </a:path>
            </a:pathLst>
          </a:custGeom>
          <a:blipFill>
            <a:blip r:embed="rId2"/>
            <a:stretch>
              <a:fillRect l="0" t="0" r="0" b="0"/>
            </a:stretch>
          </a:blipFill>
        </p:spPr>
      </p:sp>
      <p:grpSp>
        <p:nvGrpSpPr>
          <p:cNvPr name="Group 12" id="12"/>
          <p:cNvGrpSpPr/>
          <p:nvPr/>
        </p:nvGrpSpPr>
        <p:grpSpPr>
          <a:xfrm rot="0">
            <a:off x="13197485" y="2368130"/>
            <a:ext cx="3782620" cy="1853796"/>
            <a:chOff x="0" y="0"/>
            <a:chExt cx="996246" cy="488242"/>
          </a:xfrm>
        </p:grpSpPr>
        <p:sp>
          <p:nvSpPr>
            <p:cNvPr name="Freeform 13" id="13"/>
            <p:cNvSpPr/>
            <p:nvPr/>
          </p:nvSpPr>
          <p:spPr>
            <a:xfrm flipH="false" flipV="false" rot="0">
              <a:off x="0" y="0"/>
              <a:ext cx="996246" cy="488242"/>
            </a:xfrm>
            <a:custGeom>
              <a:avLst/>
              <a:gdLst/>
              <a:ahLst/>
              <a:cxnLst/>
              <a:rect r="r" b="b" t="t" l="l"/>
              <a:pathLst>
                <a:path h="488242" w="996246">
                  <a:moveTo>
                    <a:pt x="104382" y="0"/>
                  </a:moveTo>
                  <a:lnTo>
                    <a:pt x="891863" y="0"/>
                  </a:lnTo>
                  <a:cubicBezTo>
                    <a:pt x="919547" y="0"/>
                    <a:pt x="946097" y="10997"/>
                    <a:pt x="965673" y="30573"/>
                  </a:cubicBezTo>
                  <a:cubicBezTo>
                    <a:pt x="985248" y="50148"/>
                    <a:pt x="996246" y="76698"/>
                    <a:pt x="996246" y="104382"/>
                  </a:cubicBezTo>
                  <a:lnTo>
                    <a:pt x="996246" y="383860"/>
                  </a:lnTo>
                  <a:cubicBezTo>
                    <a:pt x="996246" y="411544"/>
                    <a:pt x="985248" y="438094"/>
                    <a:pt x="965673" y="457670"/>
                  </a:cubicBezTo>
                  <a:cubicBezTo>
                    <a:pt x="946097" y="477245"/>
                    <a:pt x="919547" y="488242"/>
                    <a:pt x="891863" y="488242"/>
                  </a:cubicBezTo>
                  <a:lnTo>
                    <a:pt x="104382" y="488242"/>
                  </a:lnTo>
                  <a:cubicBezTo>
                    <a:pt x="76698" y="488242"/>
                    <a:pt x="50148" y="477245"/>
                    <a:pt x="30573" y="457670"/>
                  </a:cubicBezTo>
                  <a:cubicBezTo>
                    <a:pt x="10997" y="438094"/>
                    <a:pt x="0" y="411544"/>
                    <a:pt x="0" y="383860"/>
                  </a:cubicBezTo>
                  <a:lnTo>
                    <a:pt x="0" y="104382"/>
                  </a:lnTo>
                  <a:cubicBezTo>
                    <a:pt x="0" y="76698"/>
                    <a:pt x="10997" y="50148"/>
                    <a:pt x="30573" y="30573"/>
                  </a:cubicBezTo>
                  <a:cubicBezTo>
                    <a:pt x="50148" y="10997"/>
                    <a:pt x="76698" y="0"/>
                    <a:pt x="104382" y="0"/>
                  </a:cubicBezTo>
                  <a:close/>
                </a:path>
              </a:pathLst>
            </a:custGeom>
            <a:solidFill>
              <a:srgbClr val="617A83"/>
            </a:solidFill>
          </p:spPr>
        </p:sp>
        <p:sp>
          <p:nvSpPr>
            <p:cNvPr name="TextBox 14" id="14"/>
            <p:cNvSpPr txBox="true"/>
            <p:nvPr/>
          </p:nvSpPr>
          <p:spPr>
            <a:xfrm>
              <a:off x="0" y="-76200"/>
              <a:ext cx="996246" cy="564442"/>
            </a:xfrm>
            <a:prstGeom prst="rect">
              <a:avLst/>
            </a:prstGeom>
          </p:spPr>
          <p:txBody>
            <a:bodyPr anchor="ctr" rtlCol="false" tIns="50800" lIns="50800" bIns="50800" rIns="50800"/>
            <a:lstStyle/>
            <a:p>
              <a:pPr algn="ctr">
                <a:lnSpc>
                  <a:spcPts val="3412"/>
                </a:lnSpc>
              </a:pPr>
              <a:r>
                <a:rPr lang="en-US" sz="2437">
                  <a:solidFill>
                    <a:srgbClr val="FFFFFF"/>
                  </a:solidFill>
                  <a:latin typeface="Poppins Bold"/>
                </a:rPr>
                <a:t>Community Forums and Q&amp;A</a:t>
              </a:r>
            </a:p>
          </p:txBody>
        </p:sp>
      </p:grpSp>
      <p:grpSp>
        <p:nvGrpSpPr>
          <p:cNvPr name="Group 15" id="15"/>
          <p:cNvGrpSpPr/>
          <p:nvPr/>
        </p:nvGrpSpPr>
        <p:grpSpPr>
          <a:xfrm rot="0">
            <a:off x="6368646" y="4661325"/>
            <a:ext cx="5550709" cy="5014924"/>
            <a:chOff x="0" y="0"/>
            <a:chExt cx="1461915" cy="1320803"/>
          </a:xfrm>
        </p:grpSpPr>
        <p:sp>
          <p:nvSpPr>
            <p:cNvPr name="Freeform 16" id="16"/>
            <p:cNvSpPr/>
            <p:nvPr/>
          </p:nvSpPr>
          <p:spPr>
            <a:xfrm flipH="false" flipV="false" rot="0">
              <a:off x="0" y="0"/>
              <a:ext cx="1461915" cy="1320803"/>
            </a:xfrm>
            <a:custGeom>
              <a:avLst/>
              <a:gdLst/>
              <a:ahLst/>
              <a:cxnLst/>
              <a:rect r="r" b="b" t="t" l="l"/>
              <a:pathLst>
                <a:path h="1320803" w="1461915">
                  <a:moveTo>
                    <a:pt x="0" y="0"/>
                  </a:moveTo>
                  <a:lnTo>
                    <a:pt x="1461915" y="0"/>
                  </a:lnTo>
                  <a:lnTo>
                    <a:pt x="1461915" y="1320803"/>
                  </a:lnTo>
                  <a:lnTo>
                    <a:pt x="0" y="1320803"/>
                  </a:lnTo>
                  <a:close/>
                </a:path>
              </a:pathLst>
            </a:custGeom>
            <a:solidFill>
              <a:srgbClr val="D9D9D9"/>
            </a:solidFill>
            <a:ln w="47625" cap="sq">
              <a:solidFill>
                <a:srgbClr val="000000"/>
              </a:solidFill>
              <a:prstDash val="solid"/>
              <a:miter/>
            </a:ln>
          </p:spPr>
        </p:sp>
        <p:sp>
          <p:nvSpPr>
            <p:cNvPr name="TextBox 17" id="17"/>
            <p:cNvSpPr txBox="true"/>
            <p:nvPr/>
          </p:nvSpPr>
          <p:spPr>
            <a:xfrm>
              <a:off x="0" y="-85725"/>
              <a:ext cx="1461915" cy="1406528"/>
            </a:xfrm>
            <a:prstGeom prst="rect">
              <a:avLst/>
            </a:prstGeom>
          </p:spPr>
          <p:txBody>
            <a:bodyPr anchor="ctr" rtlCol="false" tIns="50800" lIns="50800" bIns="50800" rIns="50800"/>
            <a:lstStyle/>
            <a:p>
              <a:pPr marL="547771" indent="-273886" lvl="1">
                <a:lnSpc>
                  <a:spcPts val="3754"/>
                </a:lnSpc>
                <a:buFont typeface="Arial"/>
                <a:buChar char="•"/>
              </a:pPr>
              <a:r>
                <a:rPr lang="en-US" sz="2537">
                  <a:solidFill>
                    <a:srgbClr val="000000"/>
                  </a:solidFill>
                  <a:latin typeface="Arimo"/>
                </a:rPr>
                <a:t>Share user testimonials and success stories to highlight the positive impact of the project on individuals with motor disabilities. This can create a compelling narrative and generate community support.</a:t>
              </a:r>
            </a:p>
          </p:txBody>
        </p:sp>
      </p:grpSp>
      <p:grpSp>
        <p:nvGrpSpPr>
          <p:cNvPr name="Group 18" id="18"/>
          <p:cNvGrpSpPr/>
          <p:nvPr/>
        </p:nvGrpSpPr>
        <p:grpSpPr>
          <a:xfrm rot="0">
            <a:off x="12309879" y="4661325"/>
            <a:ext cx="5550709" cy="5014924"/>
            <a:chOff x="0" y="0"/>
            <a:chExt cx="1461915" cy="1320803"/>
          </a:xfrm>
        </p:grpSpPr>
        <p:sp>
          <p:nvSpPr>
            <p:cNvPr name="Freeform 19" id="19"/>
            <p:cNvSpPr/>
            <p:nvPr/>
          </p:nvSpPr>
          <p:spPr>
            <a:xfrm flipH="false" flipV="false" rot="0">
              <a:off x="0" y="0"/>
              <a:ext cx="1461915" cy="1320803"/>
            </a:xfrm>
            <a:custGeom>
              <a:avLst/>
              <a:gdLst/>
              <a:ahLst/>
              <a:cxnLst/>
              <a:rect r="r" b="b" t="t" l="l"/>
              <a:pathLst>
                <a:path h="1320803" w="1461915">
                  <a:moveTo>
                    <a:pt x="0" y="0"/>
                  </a:moveTo>
                  <a:lnTo>
                    <a:pt x="1461915" y="0"/>
                  </a:lnTo>
                  <a:lnTo>
                    <a:pt x="1461915" y="1320803"/>
                  </a:lnTo>
                  <a:lnTo>
                    <a:pt x="0" y="1320803"/>
                  </a:lnTo>
                  <a:close/>
                </a:path>
              </a:pathLst>
            </a:custGeom>
            <a:solidFill>
              <a:srgbClr val="D9D9D9"/>
            </a:solidFill>
            <a:ln w="47625" cap="sq">
              <a:solidFill>
                <a:srgbClr val="000000"/>
              </a:solidFill>
              <a:prstDash val="solid"/>
              <a:miter/>
            </a:ln>
          </p:spPr>
        </p:sp>
        <p:sp>
          <p:nvSpPr>
            <p:cNvPr name="TextBox 20" id="20"/>
            <p:cNvSpPr txBox="true"/>
            <p:nvPr/>
          </p:nvSpPr>
          <p:spPr>
            <a:xfrm>
              <a:off x="0" y="-85725"/>
              <a:ext cx="1461915" cy="1406528"/>
            </a:xfrm>
            <a:prstGeom prst="rect">
              <a:avLst/>
            </a:prstGeom>
          </p:spPr>
          <p:txBody>
            <a:bodyPr anchor="ctr" rtlCol="false" tIns="50800" lIns="50800" bIns="50800" rIns="50800"/>
            <a:lstStyle/>
            <a:p>
              <a:pPr marL="547771" indent="-273886" lvl="1">
                <a:lnSpc>
                  <a:spcPts val="3754"/>
                </a:lnSpc>
                <a:buFont typeface="Arial"/>
                <a:buChar char="•"/>
              </a:pPr>
              <a:r>
                <a:rPr lang="en-US" sz="2537">
                  <a:solidFill>
                    <a:srgbClr val="000000"/>
                  </a:solidFill>
                  <a:latin typeface="Arimo"/>
                </a:rPr>
                <a:t>Create or participate in community forums related to assistive technology, motor disabilities, or technology for social good</a:t>
              </a:r>
            </a:p>
            <a:p>
              <a:pPr marL="547771" indent="-273886" lvl="1">
                <a:lnSpc>
                  <a:spcPts val="3754"/>
                </a:lnSpc>
                <a:buFont typeface="Arial"/>
                <a:buChar char="•"/>
              </a:pPr>
              <a:r>
                <a:rPr lang="en-US" sz="2537">
                  <a:solidFill>
                    <a:srgbClr val="000000"/>
                  </a:solidFill>
                  <a:latin typeface="Arimo"/>
                </a:rPr>
                <a:t>Respond promptly to questions and feedback from community members to build trust and credibility.</a:t>
              </a:r>
            </a:p>
          </p:txBody>
        </p:sp>
      </p:grpSp>
      <p:pic>
        <p:nvPicPr>
          <p:cNvPr name="Picture 21" id="21"/>
          <p:cNvPicPr>
            <a:picLocks noChangeAspect="true"/>
          </p:cNvPicPr>
          <p:nvPr/>
        </p:nvPicPr>
        <p:blipFill>
          <a:blip r:embed="rId3"/>
          <a:srcRect l="0" t="0" r="0" b="0"/>
          <a:stretch>
            <a:fillRect/>
          </a:stretch>
        </p:blipFill>
        <p:spPr>
          <a:xfrm flipH="false" flipV="false" rot="0">
            <a:off x="4011559" y="3198310"/>
            <a:ext cx="2161322" cy="1945190"/>
          </a:xfrm>
          <a:prstGeom prst="rect">
            <a:avLst/>
          </a:prstGeom>
        </p:spPr>
      </p:pic>
      <p:sp>
        <p:nvSpPr>
          <p:cNvPr name="TextBox 22" id="22"/>
          <p:cNvSpPr txBox="true"/>
          <p:nvPr/>
        </p:nvSpPr>
        <p:spPr>
          <a:xfrm rot="0">
            <a:off x="0" y="496332"/>
            <a:ext cx="12060373" cy="1239610"/>
          </a:xfrm>
          <a:prstGeom prst="rect">
            <a:avLst/>
          </a:prstGeom>
        </p:spPr>
        <p:txBody>
          <a:bodyPr anchor="t" rtlCol="false" tIns="0" lIns="0" bIns="0" rIns="0">
            <a:spAutoFit/>
          </a:bodyPr>
          <a:lstStyle/>
          <a:p>
            <a:pPr algn="ctr">
              <a:lnSpc>
                <a:spcPts val="4608"/>
              </a:lnSpc>
            </a:pPr>
            <a:r>
              <a:rPr lang="en-US" sz="4474">
                <a:solidFill>
                  <a:srgbClr val="FFFFFF"/>
                </a:solidFill>
                <a:latin typeface="Poppins Bold"/>
              </a:rPr>
              <a:t>Monitoring and Controlling Community</a:t>
            </a:r>
          </a:p>
          <a:p>
            <a:pPr algn="ctr" marL="0" indent="0" lvl="0">
              <a:lnSpc>
                <a:spcPts val="4608"/>
              </a:lnSpc>
              <a:spcBef>
                <a:spcPct val="0"/>
              </a:spcBef>
            </a:pPr>
          </a:p>
        </p:txBody>
      </p:sp>
      <p:pic>
        <p:nvPicPr>
          <p:cNvPr name="Picture 23" id="23"/>
          <p:cNvPicPr>
            <a:picLocks noChangeAspect="true"/>
          </p:cNvPicPr>
          <p:nvPr/>
        </p:nvPicPr>
        <p:blipFill>
          <a:blip r:embed="rId3"/>
          <a:srcRect l="0" t="0" r="0" b="0"/>
          <a:stretch>
            <a:fillRect/>
          </a:stretch>
        </p:blipFill>
        <p:spPr>
          <a:xfrm flipH="false" flipV="false" rot="0">
            <a:off x="9758032" y="3002450"/>
            <a:ext cx="2161322" cy="1945190"/>
          </a:xfrm>
          <a:prstGeom prst="rect">
            <a:avLst/>
          </a:prstGeom>
        </p:spPr>
      </p:pic>
      <p:pic>
        <p:nvPicPr>
          <p:cNvPr name="Picture 24" id="24"/>
          <p:cNvPicPr>
            <a:picLocks noChangeAspect="true"/>
          </p:cNvPicPr>
          <p:nvPr/>
        </p:nvPicPr>
        <p:blipFill>
          <a:blip r:embed="rId3"/>
          <a:srcRect l="0" t="0" r="0" b="0"/>
          <a:stretch>
            <a:fillRect/>
          </a:stretch>
        </p:blipFill>
        <p:spPr>
          <a:xfrm flipH="false" flipV="false" rot="0">
            <a:off x="15504505" y="2806590"/>
            <a:ext cx="2161322" cy="1945190"/>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grpSp>
        <p:nvGrpSpPr>
          <p:cNvPr name="Group 2" id="2"/>
          <p:cNvGrpSpPr/>
          <p:nvPr/>
        </p:nvGrpSpPr>
        <p:grpSpPr>
          <a:xfrm rot="0">
            <a:off x="-316045" y="8648617"/>
            <a:ext cx="19049178" cy="2079881"/>
            <a:chOff x="0" y="0"/>
            <a:chExt cx="5017068" cy="547788"/>
          </a:xfrm>
        </p:grpSpPr>
        <p:sp>
          <p:nvSpPr>
            <p:cNvPr name="Freeform 3" id="3"/>
            <p:cNvSpPr/>
            <p:nvPr/>
          </p:nvSpPr>
          <p:spPr>
            <a:xfrm flipH="false" flipV="false" rot="0">
              <a:off x="0" y="0"/>
              <a:ext cx="5017067" cy="547788"/>
            </a:xfrm>
            <a:custGeom>
              <a:avLst/>
              <a:gdLst/>
              <a:ahLst/>
              <a:cxnLst/>
              <a:rect r="r" b="b" t="t" l="l"/>
              <a:pathLst>
                <a:path h="547788" w="5017067">
                  <a:moveTo>
                    <a:pt x="0" y="0"/>
                  </a:moveTo>
                  <a:lnTo>
                    <a:pt x="5017067" y="0"/>
                  </a:lnTo>
                  <a:lnTo>
                    <a:pt x="5017067" y="547788"/>
                  </a:lnTo>
                  <a:lnTo>
                    <a:pt x="0" y="547788"/>
                  </a:lnTo>
                  <a:close/>
                </a:path>
              </a:pathLst>
            </a:custGeom>
            <a:solidFill>
              <a:srgbClr val="B4BEC8"/>
            </a:solidFill>
            <a:ln w="28575" cap="sq">
              <a:solidFill>
                <a:srgbClr val="000000"/>
              </a:solidFill>
              <a:prstDash val="solid"/>
              <a:miter/>
            </a:ln>
          </p:spPr>
        </p:sp>
        <p:sp>
          <p:nvSpPr>
            <p:cNvPr name="TextBox 4" id="4"/>
            <p:cNvSpPr txBox="true"/>
            <p:nvPr/>
          </p:nvSpPr>
          <p:spPr>
            <a:xfrm>
              <a:off x="0" y="-76200"/>
              <a:ext cx="5017068" cy="623988"/>
            </a:xfrm>
            <a:prstGeom prst="rect">
              <a:avLst/>
            </a:prstGeom>
          </p:spPr>
          <p:txBody>
            <a:bodyPr anchor="ctr" rtlCol="false" tIns="50800" lIns="50800" bIns="50800" rIns="50800"/>
            <a:lstStyle/>
            <a:p>
              <a:pPr algn="ctr">
                <a:lnSpc>
                  <a:spcPts val="3412"/>
                </a:lnSpc>
              </a:pPr>
            </a:p>
          </p:txBody>
        </p:sp>
      </p:grpSp>
      <p:sp>
        <p:nvSpPr>
          <p:cNvPr name="Freeform 5" id="5"/>
          <p:cNvSpPr/>
          <p:nvPr/>
        </p:nvSpPr>
        <p:spPr>
          <a:xfrm flipH="false" flipV="false" rot="0">
            <a:off x="12558096" y="3102347"/>
            <a:ext cx="5304935" cy="6889527"/>
          </a:xfrm>
          <a:custGeom>
            <a:avLst/>
            <a:gdLst/>
            <a:ahLst/>
            <a:cxnLst/>
            <a:rect r="r" b="b" t="t" l="l"/>
            <a:pathLst>
              <a:path h="6889527" w="5304935">
                <a:moveTo>
                  <a:pt x="0" y="0"/>
                </a:moveTo>
                <a:lnTo>
                  <a:pt x="5304936" y="0"/>
                </a:lnTo>
                <a:lnTo>
                  <a:pt x="5304936" y="6889527"/>
                </a:lnTo>
                <a:lnTo>
                  <a:pt x="0" y="6889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0132865" y="1020289"/>
            <a:ext cx="3729518" cy="4891171"/>
          </a:xfrm>
          <a:custGeom>
            <a:avLst/>
            <a:gdLst/>
            <a:ahLst/>
            <a:cxnLst/>
            <a:rect r="r" b="b" t="t" l="l"/>
            <a:pathLst>
              <a:path h="4891171" w="3729518">
                <a:moveTo>
                  <a:pt x="3729518" y="0"/>
                </a:moveTo>
                <a:lnTo>
                  <a:pt x="0" y="0"/>
                </a:lnTo>
                <a:lnTo>
                  <a:pt x="0" y="4891171"/>
                </a:lnTo>
                <a:lnTo>
                  <a:pt x="3729518" y="4891171"/>
                </a:lnTo>
                <a:lnTo>
                  <a:pt x="372951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743638" y="1077439"/>
            <a:ext cx="8099370" cy="1142611"/>
          </a:xfrm>
          <a:prstGeom prst="rect">
            <a:avLst/>
          </a:prstGeom>
        </p:spPr>
        <p:txBody>
          <a:bodyPr anchor="t" rtlCol="false" tIns="0" lIns="0" bIns="0" rIns="0">
            <a:spAutoFit/>
          </a:bodyPr>
          <a:lstStyle/>
          <a:p>
            <a:pPr algn="ctr" marL="0" indent="0" lvl="0">
              <a:lnSpc>
                <a:spcPts val="8161"/>
              </a:lnSpc>
              <a:spcBef>
                <a:spcPct val="0"/>
              </a:spcBef>
            </a:pPr>
            <a:r>
              <a:rPr lang="en-US" sz="7924">
                <a:solidFill>
                  <a:srgbClr val="000000"/>
                </a:solidFill>
                <a:latin typeface="Poppins Bold"/>
              </a:rPr>
              <a:t>Planning </a:t>
            </a:r>
          </a:p>
        </p:txBody>
      </p:sp>
      <p:sp>
        <p:nvSpPr>
          <p:cNvPr name="TextBox 8" id="8"/>
          <p:cNvSpPr txBox="true"/>
          <p:nvPr/>
        </p:nvSpPr>
        <p:spPr>
          <a:xfrm rot="0">
            <a:off x="2313557" y="2596093"/>
            <a:ext cx="6830443" cy="1404531"/>
          </a:xfrm>
          <a:prstGeom prst="rect">
            <a:avLst/>
          </a:prstGeom>
        </p:spPr>
        <p:txBody>
          <a:bodyPr anchor="t" rtlCol="false" tIns="0" lIns="0" bIns="0" rIns="0">
            <a:spAutoFit/>
          </a:bodyPr>
          <a:lstStyle/>
          <a:p>
            <a:pPr algn="ctr" marL="853189" indent="-426595" lvl="1">
              <a:lnSpc>
                <a:spcPts val="5532"/>
              </a:lnSpc>
              <a:buFont typeface="Arial"/>
              <a:buChar char="•"/>
            </a:pPr>
            <a:r>
              <a:rPr lang="en-US" sz="3951">
                <a:solidFill>
                  <a:srgbClr val="000000"/>
                </a:solidFill>
                <a:latin typeface="Poppins"/>
              </a:rPr>
              <a:t>Work Breakdown Structure</a:t>
            </a:r>
          </a:p>
        </p:txBody>
      </p:sp>
      <p:sp>
        <p:nvSpPr>
          <p:cNvPr name="TextBox 9" id="9"/>
          <p:cNvSpPr txBox="true"/>
          <p:nvPr/>
        </p:nvSpPr>
        <p:spPr>
          <a:xfrm rot="0">
            <a:off x="2378101" y="4376666"/>
            <a:ext cx="6830443" cy="709228"/>
          </a:xfrm>
          <a:prstGeom prst="rect">
            <a:avLst/>
          </a:prstGeom>
        </p:spPr>
        <p:txBody>
          <a:bodyPr anchor="t" rtlCol="false" tIns="0" lIns="0" bIns="0" rIns="0">
            <a:spAutoFit/>
          </a:bodyPr>
          <a:lstStyle/>
          <a:p>
            <a:pPr algn="ctr" marL="853189" indent="-426595" lvl="1">
              <a:lnSpc>
                <a:spcPts val="5532"/>
              </a:lnSpc>
              <a:buFont typeface="Arial"/>
              <a:buChar char="•"/>
            </a:pPr>
            <a:r>
              <a:rPr lang="en-US" sz="3951">
                <a:solidFill>
                  <a:srgbClr val="000000"/>
                </a:solidFill>
                <a:latin typeface="Poppins"/>
              </a:rPr>
              <a:t>Scope Statement</a:t>
            </a:r>
          </a:p>
        </p:txBody>
      </p:sp>
      <p:sp>
        <p:nvSpPr>
          <p:cNvPr name="TextBox 10" id="10"/>
          <p:cNvSpPr txBox="true"/>
          <p:nvPr/>
        </p:nvSpPr>
        <p:spPr>
          <a:xfrm rot="0">
            <a:off x="2313557" y="5499697"/>
            <a:ext cx="6830443" cy="709228"/>
          </a:xfrm>
          <a:prstGeom prst="rect">
            <a:avLst/>
          </a:prstGeom>
        </p:spPr>
        <p:txBody>
          <a:bodyPr anchor="t" rtlCol="false" tIns="0" lIns="0" bIns="0" rIns="0">
            <a:spAutoFit/>
          </a:bodyPr>
          <a:lstStyle/>
          <a:p>
            <a:pPr algn="ctr" marL="853189" indent="-426595" lvl="1">
              <a:lnSpc>
                <a:spcPts val="5532"/>
              </a:lnSpc>
              <a:buFont typeface="Arial"/>
              <a:buChar char="•"/>
            </a:pPr>
            <a:r>
              <a:rPr lang="en-US" sz="3951">
                <a:solidFill>
                  <a:srgbClr val="000000"/>
                </a:solidFill>
                <a:latin typeface="Poppins"/>
              </a:rPr>
              <a:t>Cost Estimation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278136">
            <a:off x="781240" y="4761694"/>
            <a:ext cx="3447890" cy="4364418"/>
          </a:xfrm>
          <a:custGeom>
            <a:avLst/>
            <a:gdLst/>
            <a:ahLst/>
            <a:cxnLst/>
            <a:rect r="r" b="b" t="t" l="l"/>
            <a:pathLst>
              <a:path h="4364418" w="3447890">
                <a:moveTo>
                  <a:pt x="0" y="0"/>
                </a:moveTo>
                <a:lnTo>
                  <a:pt x="3447890" y="0"/>
                </a:lnTo>
                <a:lnTo>
                  <a:pt x="3447890" y="4364418"/>
                </a:lnTo>
                <a:lnTo>
                  <a:pt x="0" y="43644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05438">
            <a:off x="2858053" y="2607080"/>
            <a:ext cx="3083601" cy="3263070"/>
          </a:xfrm>
          <a:custGeom>
            <a:avLst/>
            <a:gdLst/>
            <a:ahLst/>
            <a:cxnLst/>
            <a:rect r="r" b="b" t="t" l="l"/>
            <a:pathLst>
              <a:path h="3263070" w="3083601">
                <a:moveTo>
                  <a:pt x="0" y="0"/>
                </a:moveTo>
                <a:lnTo>
                  <a:pt x="3083601" y="0"/>
                </a:lnTo>
                <a:lnTo>
                  <a:pt x="3083601" y="3263070"/>
                </a:lnTo>
                <a:lnTo>
                  <a:pt x="0" y="3263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48169">
            <a:off x="15789906" y="7398307"/>
            <a:ext cx="2938789" cy="3719986"/>
          </a:xfrm>
          <a:custGeom>
            <a:avLst/>
            <a:gdLst/>
            <a:ahLst/>
            <a:cxnLst/>
            <a:rect r="r" b="b" t="t" l="l"/>
            <a:pathLst>
              <a:path h="3719986" w="2938789">
                <a:moveTo>
                  <a:pt x="0" y="0"/>
                </a:moveTo>
                <a:lnTo>
                  <a:pt x="2938788" y="0"/>
                </a:lnTo>
                <a:lnTo>
                  <a:pt x="2938788" y="3719986"/>
                </a:lnTo>
                <a:lnTo>
                  <a:pt x="0" y="3719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829100" y="1028700"/>
            <a:ext cx="9872893" cy="8932004"/>
          </a:xfrm>
          <a:custGeom>
            <a:avLst/>
            <a:gdLst/>
            <a:ahLst/>
            <a:cxnLst/>
            <a:rect r="r" b="b" t="t" l="l"/>
            <a:pathLst>
              <a:path h="8932004" w="9872893">
                <a:moveTo>
                  <a:pt x="0" y="0"/>
                </a:moveTo>
                <a:lnTo>
                  <a:pt x="9872894" y="0"/>
                </a:lnTo>
                <a:lnTo>
                  <a:pt x="9872894" y="8932004"/>
                </a:lnTo>
                <a:lnTo>
                  <a:pt x="0" y="8932004"/>
                </a:lnTo>
                <a:lnTo>
                  <a:pt x="0" y="0"/>
                </a:lnTo>
                <a:close/>
              </a:path>
            </a:pathLst>
          </a:custGeom>
          <a:blipFill>
            <a:blip r:embed="rId8"/>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278136">
            <a:off x="781240" y="4761694"/>
            <a:ext cx="3447890" cy="4364418"/>
          </a:xfrm>
          <a:custGeom>
            <a:avLst/>
            <a:gdLst/>
            <a:ahLst/>
            <a:cxnLst/>
            <a:rect r="r" b="b" t="t" l="l"/>
            <a:pathLst>
              <a:path h="4364418" w="3447890">
                <a:moveTo>
                  <a:pt x="0" y="0"/>
                </a:moveTo>
                <a:lnTo>
                  <a:pt x="3447890" y="0"/>
                </a:lnTo>
                <a:lnTo>
                  <a:pt x="3447890" y="4364418"/>
                </a:lnTo>
                <a:lnTo>
                  <a:pt x="0" y="43644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05438">
            <a:off x="2858053" y="2607080"/>
            <a:ext cx="3083601" cy="3263070"/>
          </a:xfrm>
          <a:custGeom>
            <a:avLst/>
            <a:gdLst/>
            <a:ahLst/>
            <a:cxnLst/>
            <a:rect r="r" b="b" t="t" l="l"/>
            <a:pathLst>
              <a:path h="3263070" w="3083601">
                <a:moveTo>
                  <a:pt x="0" y="0"/>
                </a:moveTo>
                <a:lnTo>
                  <a:pt x="3083601" y="0"/>
                </a:lnTo>
                <a:lnTo>
                  <a:pt x="3083601" y="3263070"/>
                </a:lnTo>
                <a:lnTo>
                  <a:pt x="0" y="32630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48169">
            <a:off x="15789906" y="7398307"/>
            <a:ext cx="2938789" cy="3719986"/>
          </a:xfrm>
          <a:custGeom>
            <a:avLst/>
            <a:gdLst/>
            <a:ahLst/>
            <a:cxnLst/>
            <a:rect r="r" b="b" t="t" l="l"/>
            <a:pathLst>
              <a:path h="3719986" w="2938789">
                <a:moveTo>
                  <a:pt x="0" y="0"/>
                </a:moveTo>
                <a:lnTo>
                  <a:pt x="2938788" y="0"/>
                </a:lnTo>
                <a:lnTo>
                  <a:pt x="2938788" y="3719986"/>
                </a:lnTo>
                <a:lnTo>
                  <a:pt x="0" y="37199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10694" y="520491"/>
            <a:ext cx="10876700" cy="8965734"/>
          </a:xfrm>
          <a:custGeom>
            <a:avLst/>
            <a:gdLst/>
            <a:ahLst/>
            <a:cxnLst/>
            <a:rect r="r" b="b" t="t" l="l"/>
            <a:pathLst>
              <a:path h="8965734" w="10876700">
                <a:moveTo>
                  <a:pt x="0" y="0"/>
                </a:moveTo>
                <a:lnTo>
                  <a:pt x="10876700" y="0"/>
                </a:lnTo>
                <a:lnTo>
                  <a:pt x="10876700" y="8965734"/>
                </a:lnTo>
                <a:lnTo>
                  <a:pt x="0" y="8965734"/>
                </a:lnTo>
                <a:lnTo>
                  <a:pt x="0" y="0"/>
                </a:lnTo>
                <a:close/>
              </a:path>
            </a:pathLst>
          </a:custGeom>
          <a:blipFill>
            <a:blip r:embed="rId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14120184" y="1811934"/>
            <a:ext cx="3854697" cy="5742566"/>
          </a:xfrm>
          <a:custGeom>
            <a:avLst/>
            <a:gdLst/>
            <a:ahLst/>
            <a:cxnLst/>
            <a:rect r="r" b="b" t="t" l="l"/>
            <a:pathLst>
              <a:path h="5742566" w="3854697">
                <a:moveTo>
                  <a:pt x="0" y="0"/>
                </a:moveTo>
                <a:lnTo>
                  <a:pt x="3854697" y="0"/>
                </a:lnTo>
                <a:lnTo>
                  <a:pt x="3854697" y="5742565"/>
                </a:lnTo>
                <a:lnTo>
                  <a:pt x="0" y="57425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0453" y="8503310"/>
            <a:ext cx="19049178" cy="2079881"/>
            <a:chOff x="0" y="0"/>
            <a:chExt cx="5017068" cy="547788"/>
          </a:xfrm>
        </p:grpSpPr>
        <p:sp>
          <p:nvSpPr>
            <p:cNvPr name="Freeform 4" id="4"/>
            <p:cNvSpPr/>
            <p:nvPr/>
          </p:nvSpPr>
          <p:spPr>
            <a:xfrm flipH="false" flipV="false" rot="0">
              <a:off x="0" y="0"/>
              <a:ext cx="5017067" cy="547788"/>
            </a:xfrm>
            <a:custGeom>
              <a:avLst/>
              <a:gdLst/>
              <a:ahLst/>
              <a:cxnLst/>
              <a:rect r="r" b="b" t="t" l="l"/>
              <a:pathLst>
                <a:path h="547788" w="5017067">
                  <a:moveTo>
                    <a:pt x="0" y="0"/>
                  </a:moveTo>
                  <a:lnTo>
                    <a:pt x="5017067" y="0"/>
                  </a:lnTo>
                  <a:lnTo>
                    <a:pt x="5017067" y="547788"/>
                  </a:lnTo>
                  <a:lnTo>
                    <a:pt x="0" y="547788"/>
                  </a:lnTo>
                  <a:close/>
                </a:path>
              </a:pathLst>
            </a:custGeom>
            <a:solidFill>
              <a:srgbClr val="B4BEC8"/>
            </a:solidFill>
            <a:ln w="28575" cap="sq">
              <a:solidFill>
                <a:srgbClr val="000000"/>
              </a:solidFill>
              <a:prstDash val="solid"/>
              <a:miter/>
            </a:ln>
          </p:spPr>
        </p:sp>
        <p:sp>
          <p:nvSpPr>
            <p:cNvPr name="TextBox 5" id="5"/>
            <p:cNvSpPr txBox="true"/>
            <p:nvPr/>
          </p:nvSpPr>
          <p:spPr>
            <a:xfrm>
              <a:off x="0" y="-76200"/>
              <a:ext cx="5017068" cy="623988"/>
            </a:xfrm>
            <a:prstGeom prst="rect">
              <a:avLst/>
            </a:prstGeom>
          </p:spPr>
          <p:txBody>
            <a:bodyPr anchor="ctr" rtlCol="false" tIns="50800" lIns="50800" bIns="50800" rIns="50800"/>
            <a:lstStyle/>
            <a:p>
              <a:pPr algn="ctr">
                <a:lnSpc>
                  <a:spcPts val="3412"/>
                </a:lnSpc>
              </a:pPr>
            </a:p>
          </p:txBody>
        </p:sp>
      </p:grpSp>
      <p:sp>
        <p:nvSpPr>
          <p:cNvPr name="Freeform 6" id="6"/>
          <p:cNvSpPr/>
          <p:nvPr/>
        </p:nvSpPr>
        <p:spPr>
          <a:xfrm flipH="false" flipV="false" rot="0">
            <a:off x="11660506" y="5912729"/>
            <a:ext cx="2459678" cy="3630521"/>
          </a:xfrm>
          <a:custGeom>
            <a:avLst/>
            <a:gdLst/>
            <a:ahLst/>
            <a:cxnLst/>
            <a:rect r="r" b="b" t="t" l="l"/>
            <a:pathLst>
              <a:path h="3630521" w="2459678">
                <a:moveTo>
                  <a:pt x="0" y="0"/>
                </a:moveTo>
                <a:lnTo>
                  <a:pt x="2459678" y="0"/>
                </a:lnTo>
                <a:lnTo>
                  <a:pt x="2459678" y="3630521"/>
                </a:lnTo>
                <a:lnTo>
                  <a:pt x="0" y="36305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599040" y="1647265"/>
            <a:ext cx="8707489" cy="1142633"/>
          </a:xfrm>
          <a:prstGeom prst="rect">
            <a:avLst/>
          </a:prstGeom>
        </p:spPr>
        <p:txBody>
          <a:bodyPr anchor="t" rtlCol="false" tIns="0" lIns="0" bIns="0" rIns="0">
            <a:spAutoFit/>
          </a:bodyPr>
          <a:lstStyle/>
          <a:p>
            <a:pPr algn="ctr" marL="0" indent="0" lvl="0">
              <a:lnSpc>
                <a:spcPts val="8161"/>
              </a:lnSpc>
              <a:spcBef>
                <a:spcPct val="0"/>
              </a:spcBef>
            </a:pPr>
            <a:r>
              <a:rPr lang="en-US" sz="7924">
                <a:solidFill>
                  <a:srgbClr val="000000"/>
                </a:solidFill>
                <a:latin typeface="Poppins Bold"/>
              </a:rPr>
              <a:t>List of members</a:t>
            </a:r>
          </a:p>
        </p:txBody>
      </p:sp>
      <p:sp>
        <p:nvSpPr>
          <p:cNvPr name="TextBox 8" id="8"/>
          <p:cNvSpPr txBox="true"/>
          <p:nvPr/>
        </p:nvSpPr>
        <p:spPr>
          <a:xfrm rot="0">
            <a:off x="1405855" y="3231379"/>
            <a:ext cx="11598730" cy="2795307"/>
          </a:xfrm>
          <a:prstGeom prst="rect">
            <a:avLst/>
          </a:prstGeom>
        </p:spPr>
        <p:txBody>
          <a:bodyPr anchor="t" rtlCol="false" tIns="0" lIns="0" bIns="0" rIns="0">
            <a:spAutoFit/>
          </a:bodyPr>
          <a:lstStyle/>
          <a:p>
            <a:pPr marL="851738" indent="-425869" lvl="1">
              <a:lnSpc>
                <a:spcPts val="5523"/>
              </a:lnSpc>
              <a:buFont typeface="Arial"/>
              <a:buChar char="•"/>
            </a:pPr>
            <a:r>
              <a:rPr lang="en-US" sz="3945">
                <a:solidFill>
                  <a:srgbClr val="000000"/>
                </a:solidFill>
                <a:latin typeface="Poppins"/>
              </a:rPr>
              <a:t>SITI AZALIA BINTI MEHAT </a:t>
            </a:r>
            <a:r>
              <a:rPr lang="en-US" sz="3945">
                <a:solidFill>
                  <a:srgbClr val="399CFF"/>
                </a:solidFill>
                <a:latin typeface="Poppins"/>
              </a:rPr>
              <a:t>|</a:t>
            </a:r>
            <a:r>
              <a:rPr lang="en-US" sz="3945">
                <a:solidFill>
                  <a:srgbClr val="000000"/>
                </a:solidFill>
                <a:latin typeface="Poppins"/>
              </a:rPr>
              <a:t> B032110338</a:t>
            </a:r>
          </a:p>
          <a:p>
            <a:pPr marL="851738" indent="-425869" lvl="1">
              <a:lnSpc>
                <a:spcPts val="5523"/>
              </a:lnSpc>
              <a:buFont typeface="Arial"/>
              <a:buChar char="•"/>
            </a:pPr>
            <a:r>
              <a:rPr lang="en-US" sz="3945">
                <a:solidFill>
                  <a:srgbClr val="000000"/>
                </a:solidFill>
                <a:latin typeface="Poppins"/>
              </a:rPr>
              <a:t>PRIYADHARSHNI</a:t>
            </a:r>
            <a:r>
              <a:rPr lang="en-US" sz="3945">
                <a:solidFill>
                  <a:srgbClr val="399CFF"/>
                </a:solidFill>
                <a:latin typeface="Poppins"/>
              </a:rPr>
              <a:t> |</a:t>
            </a:r>
            <a:r>
              <a:rPr lang="en-US" sz="3945">
                <a:solidFill>
                  <a:srgbClr val="000000"/>
                </a:solidFill>
                <a:latin typeface="Poppins"/>
              </a:rPr>
              <a:t> B032110285</a:t>
            </a:r>
          </a:p>
          <a:p>
            <a:pPr marL="851738" indent="-425869" lvl="1">
              <a:lnSpc>
                <a:spcPts val="5523"/>
              </a:lnSpc>
              <a:buFont typeface="Arial"/>
              <a:buChar char="•"/>
            </a:pPr>
            <a:r>
              <a:rPr lang="en-US" sz="3945">
                <a:solidFill>
                  <a:srgbClr val="000000"/>
                </a:solidFill>
                <a:latin typeface="Poppins"/>
              </a:rPr>
              <a:t>ALIYAH NAJMA BINTI NADZRI </a:t>
            </a:r>
            <a:r>
              <a:rPr lang="en-US" sz="3945">
                <a:solidFill>
                  <a:srgbClr val="399CFF"/>
                </a:solidFill>
                <a:latin typeface="Poppins"/>
              </a:rPr>
              <a:t>| </a:t>
            </a:r>
            <a:r>
              <a:rPr lang="en-US" sz="3945">
                <a:solidFill>
                  <a:srgbClr val="000000"/>
                </a:solidFill>
                <a:latin typeface="Poppins"/>
              </a:rPr>
              <a:t>B032110398</a:t>
            </a:r>
          </a:p>
          <a:p>
            <a:pPr marL="851738" indent="-425869" lvl="1">
              <a:lnSpc>
                <a:spcPts val="5523"/>
              </a:lnSpc>
              <a:spcBef>
                <a:spcPct val="0"/>
              </a:spcBef>
              <a:buFont typeface="Arial"/>
              <a:buChar char="•"/>
            </a:pPr>
            <a:r>
              <a:rPr lang="en-US" sz="3945">
                <a:solidFill>
                  <a:srgbClr val="000000"/>
                </a:solidFill>
                <a:latin typeface="Poppins"/>
              </a:rPr>
              <a:t>MARSHITAH BINTI AZHAR </a:t>
            </a:r>
            <a:r>
              <a:rPr lang="en-US" sz="3945">
                <a:solidFill>
                  <a:srgbClr val="399CFF"/>
                </a:solidFill>
                <a:latin typeface="Poppins"/>
              </a:rPr>
              <a:t>| </a:t>
            </a:r>
            <a:r>
              <a:rPr lang="en-US" sz="3945">
                <a:solidFill>
                  <a:srgbClr val="000000"/>
                </a:solidFill>
                <a:latin typeface="Poppins"/>
              </a:rPr>
              <a:t>B032110355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1775061">
            <a:off x="15088830" y="7290674"/>
            <a:ext cx="3315296" cy="3508249"/>
          </a:xfrm>
          <a:custGeom>
            <a:avLst/>
            <a:gdLst/>
            <a:ahLst/>
            <a:cxnLst/>
            <a:rect r="r" b="b" t="t" l="l"/>
            <a:pathLst>
              <a:path h="3508249" w="3315296">
                <a:moveTo>
                  <a:pt x="0" y="0"/>
                </a:moveTo>
                <a:lnTo>
                  <a:pt x="3315296" y="0"/>
                </a:lnTo>
                <a:lnTo>
                  <a:pt x="3315296" y="3508250"/>
                </a:lnTo>
                <a:lnTo>
                  <a:pt x="0" y="3508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8778" y="-264837"/>
            <a:ext cx="1432593" cy="2587075"/>
          </a:xfrm>
          <a:custGeom>
            <a:avLst/>
            <a:gdLst/>
            <a:ahLst/>
            <a:cxnLst/>
            <a:rect r="r" b="b" t="t" l="l"/>
            <a:pathLst>
              <a:path h="2587075" w="1432593">
                <a:moveTo>
                  <a:pt x="0" y="0"/>
                </a:moveTo>
                <a:lnTo>
                  <a:pt x="1432592" y="0"/>
                </a:lnTo>
                <a:lnTo>
                  <a:pt x="1432592" y="2587074"/>
                </a:lnTo>
                <a:lnTo>
                  <a:pt x="0" y="25870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12404" y="370159"/>
            <a:ext cx="3994677" cy="658541"/>
          </a:xfrm>
          <a:prstGeom prst="rect">
            <a:avLst/>
          </a:prstGeom>
        </p:spPr>
        <p:txBody>
          <a:bodyPr anchor="t" rtlCol="false" tIns="0" lIns="0" bIns="0" rIns="0">
            <a:spAutoFit/>
          </a:bodyPr>
          <a:lstStyle/>
          <a:p>
            <a:pPr algn="ctr" marL="0" indent="0" lvl="0">
              <a:lnSpc>
                <a:spcPts val="4608"/>
              </a:lnSpc>
              <a:spcBef>
                <a:spcPct val="0"/>
              </a:spcBef>
            </a:pPr>
            <a:r>
              <a:rPr lang="en-US" sz="4474">
                <a:solidFill>
                  <a:srgbClr val="000000"/>
                </a:solidFill>
                <a:latin typeface="Poppins Bold"/>
              </a:rPr>
              <a:t>scope : </a:t>
            </a:r>
          </a:p>
        </p:txBody>
      </p:sp>
      <p:grpSp>
        <p:nvGrpSpPr>
          <p:cNvPr name="Group 5" id="5"/>
          <p:cNvGrpSpPr/>
          <p:nvPr/>
        </p:nvGrpSpPr>
        <p:grpSpPr>
          <a:xfrm rot="0">
            <a:off x="1344503" y="1689066"/>
            <a:ext cx="5925155" cy="1266343"/>
            <a:chOff x="0" y="0"/>
            <a:chExt cx="2284461" cy="488242"/>
          </a:xfrm>
        </p:grpSpPr>
        <p:sp>
          <p:nvSpPr>
            <p:cNvPr name="Freeform 6" id="6"/>
            <p:cNvSpPr/>
            <p:nvPr/>
          </p:nvSpPr>
          <p:spPr>
            <a:xfrm flipH="false" flipV="false" rot="0">
              <a:off x="0" y="0"/>
              <a:ext cx="2284461" cy="488242"/>
            </a:xfrm>
            <a:custGeom>
              <a:avLst/>
              <a:gdLst/>
              <a:ahLst/>
              <a:cxnLst/>
              <a:rect r="r" b="b" t="t" l="l"/>
              <a:pathLst>
                <a:path h="488242" w="2284461">
                  <a:moveTo>
                    <a:pt x="66638" y="0"/>
                  </a:moveTo>
                  <a:lnTo>
                    <a:pt x="2217824" y="0"/>
                  </a:lnTo>
                  <a:cubicBezTo>
                    <a:pt x="2254627" y="0"/>
                    <a:pt x="2284461" y="29835"/>
                    <a:pt x="2284461" y="66638"/>
                  </a:cubicBezTo>
                  <a:lnTo>
                    <a:pt x="2284461" y="421605"/>
                  </a:lnTo>
                  <a:cubicBezTo>
                    <a:pt x="2284461" y="458408"/>
                    <a:pt x="2254627" y="488242"/>
                    <a:pt x="2217824" y="488242"/>
                  </a:cubicBezTo>
                  <a:lnTo>
                    <a:pt x="66638" y="488242"/>
                  </a:lnTo>
                  <a:cubicBezTo>
                    <a:pt x="29835" y="488242"/>
                    <a:pt x="0" y="458408"/>
                    <a:pt x="0" y="421605"/>
                  </a:cubicBezTo>
                  <a:lnTo>
                    <a:pt x="0" y="66638"/>
                  </a:lnTo>
                  <a:cubicBezTo>
                    <a:pt x="0" y="29835"/>
                    <a:pt x="29835" y="0"/>
                    <a:pt x="66638" y="0"/>
                  </a:cubicBezTo>
                  <a:close/>
                </a:path>
              </a:pathLst>
            </a:custGeom>
            <a:solidFill>
              <a:srgbClr val="7B481C"/>
            </a:solidFill>
          </p:spPr>
        </p:sp>
        <p:sp>
          <p:nvSpPr>
            <p:cNvPr name="TextBox 7" id="7"/>
            <p:cNvSpPr txBox="true"/>
            <p:nvPr/>
          </p:nvSpPr>
          <p:spPr>
            <a:xfrm>
              <a:off x="0" y="-76200"/>
              <a:ext cx="2284461" cy="564442"/>
            </a:xfrm>
            <a:prstGeom prst="rect">
              <a:avLst/>
            </a:prstGeom>
          </p:spPr>
          <p:txBody>
            <a:bodyPr anchor="ctr" rtlCol="false" tIns="50800" lIns="50800" bIns="50800" rIns="50800"/>
            <a:lstStyle/>
            <a:p>
              <a:pPr algn="ctr">
                <a:lnSpc>
                  <a:spcPts val="3412"/>
                </a:lnSpc>
              </a:pPr>
              <a:r>
                <a:rPr lang="en-US" sz="2437">
                  <a:solidFill>
                    <a:srgbClr val="FFFFFF"/>
                  </a:solidFill>
                  <a:latin typeface="Poppins Bold"/>
                </a:rPr>
                <a:t>Assistive Technology for Motor Disabilities:</a:t>
              </a:r>
            </a:p>
          </p:txBody>
        </p:sp>
      </p:grpSp>
      <p:pic>
        <p:nvPicPr>
          <p:cNvPr name="Picture 8" id="8"/>
          <p:cNvPicPr>
            <a:picLocks noChangeAspect="true"/>
          </p:cNvPicPr>
          <p:nvPr/>
        </p:nvPicPr>
        <p:blipFill>
          <a:blip r:embed="rId6"/>
          <a:srcRect l="0" t="0" r="0" b="0"/>
          <a:stretch>
            <a:fillRect/>
          </a:stretch>
        </p:blipFill>
        <p:spPr>
          <a:xfrm flipH="false" flipV="false" rot="0">
            <a:off x="5350258" y="2009661"/>
            <a:ext cx="1476417" cy="1328776"/>
          </a:xfrm>
          <a:prstGeom prst="rect">
            <a:avLst/>
          </a:prstGeom>
        </p:spPr>
      </p:pic>
      <p:grpSp>
        <p:nvGrpSpPr>
          <p:cNvPr name="Group 9" id="9"/>
          <p:cNvGrpSpPr/>
          <p:nvPr/>
        </p:nvGrpSpPr>
        <p:grpSpPr>
          <a:xfrm rot="0">
            <a:off x="1213814" y="3501849"/>
            <a:ext cx="14806426" cy="1641651"/>
            <a:chOff x="0" y="0"/>
            <a:chExt cx="3899635" cy="432369"/>
          </a:xfrm>
        </p:grpSpPr>
        <p:sp>
          <p:nvSpPr>
            <p:cNvPr name="Freeform 10" id="10"/>
            <p:cNvSpPr/>
            <p:nvPr/>
          </p:nvSpPr>
          <p:spPr>
            <a:xfrm flipH="false" flipV="false" rot="0">
              <a:off x="0" y="0"/>
              <a:ext cx="3899635" cy="432369"/>
            </a:xfrm>
            <a:custGeom>
              <a:avLst/>
              <a:gdLst/>
              <a:ahLst/>
              <a:cxnLst/>
              <a:rect r="r" b="b" t="t" l="l"/>
              <a:pathLst>
                <a:path h="432369" w="3899635">
                  <a:moveTo>
                    <a:pt x="0" y="0"/>
                  </a:moveTo>
                  <a:lnTo>
                    <a:pt x="3899635" y="0"/>
                  </a:lnTo>
                  <a:lnTo>
                    <a:pt x="3899635" y="432369"/>
                  </a:lnTo>
                  <a:lnTo>
                    <a:pt x="0" y="432369"/>
                  </a:lnTo>
                  <a:close/>
                </a:path>
              </a:pathLst>
            </a:custGeom>
            <a:solidFill>
              <a:srgbClr val="D5C5B7"/>
            </a:solidFill>
            <a:ln w="47625" cap="sq">
              <a:solidFill>
                <a:srgbClr val="000000"/>
              </a:solidFill>
              <a:prstDash val="solid"/>
              <a:miter/>
            </a:ln>
          </p:spPr>
        </p:sp>
        <p:sp>
          <p:nvSpPr>
            <p:cNvPr name="TextBox 11" id="11"/>
            <p:cNvSpPr txBox="true"/>
            <p:nvPr/>
          </p:nvSpPr>
          <p:spPr>
            <a:xfrm>
              <a:off x="0" y="-85725"/>
              <a:ext cx="3899635" cy="518094"/>
            </a:xfrm>
            <a:prstGeom prst="rect">
              <a:avLst/>
            </a:prstGeom>
          </p:spPr>
          <p:txBody>
            <a:bodyPr anchor="ctr" rtlCol="false" tIns="50800" lIns="50800" bIns="50800" rIns="50800"/>
            <a:lstStyle/>
            <a:p>
              <a:pPr marL="547771" indent="-273886" lvl="1">
                <a:lnSpc>
                  <a:spcPts val="3754"/>
                </a:lnSpc>
                <a:buFont typeface="Arial"/>
                <a:buChar char="•"/>
              </a:pPr>
              <a:r>
                <a:rPr lang="en-US" sz="2537">
                  <a:solidFill>
                    <a:srgbClr val="000000"/>
                  </a:solidFill>
                  <a:latin typeface="Arimo"/>
                </a:rPr>
                <a:t>Develop a cutting-edge gesture recognition system to assist individuals with motor disabilities in interacting with electronic devices.</a:t>
              </a:r>
            </a:p>
            <a:p>
              <a:pPr>
                <a:lnSpc>
                  <a:spcPts val="3754"/>
                </a:lnSpc>
              </a:pPr>
            </a:p>
          </p:txBody>
        </p:sp>
      </p:grpSp>
      <p:grpSp>
        <p:nvGrpSpPr>
          <p:cNvPr name="Group 12" id="12"/>
          <p:cNvGrpSpPr/>
          <p:nvPr/>
        </p:nvGrpSpPr>
        <p:grpSpPr>
          <a:xfrm rot="0">
            <a:off x="10095085" y="5702422"/>
            <a:ext cx="5925155" cy="1266343"/>
            <a:chOff x="0" y="0"/>
            <a:chExt cx="2284461" cy="488242"/>
          </a:xfrm>
        </p:grpSpPr>
        <p:sp>
          <p:nvSpPr>
            <p:cNvPr name="Freeform 13" id="13"/>
            <p:cNvSpPr/>
            <p:nvPr/>
          </p:nvSpPr>
          <p:spPr>
            <a:xfrm flipH="false" flipV="false" rot="0">
              <a:off x="0" y="0"/>
              <a:ext cx="2284461" cy="488242"/>
            </a:xfrm>
            <a:custGeom>
              <a:avLst/>
              <a:gdLst/>
              <a:ahLst/>
              <a:cxnLst/>
              <a:rect r="r" b="b" t="t" l="l"/>
              <a:pathLst>
                <a:path h="488242" w="2284461">
                  <a:moveTo>
                    <a:pt x="66638" y="0"/>
                  </a:moveTo>
                  <a:lnTo>
                    <a:pt x="2217824" y="0"/>
                  </a:lnTo>
                  <a:cubicBezTo>
                    <a:pt x="2254627" y="0"/>
                    <a:pt x="2284461" y="29835"/>
                    <a:pt x="2284461" y="66638"/>
                  </a:cubicBezTo>
                  <a:lnTo>
                    <a:pt x="2284461" y="421605"/>
                  </a:lnTo>
                  <a:cubicBezTo>
                    <a:pt x="2284461" y="458408"/>
                    <a:pt x="2254627" y="488242"/>
                    <a:pt x="2217824" y="488242"/>
                  </a:cubicBezTo>
                  <a:lnTo>
                    <a:pt x="66638" y="488242"/>
                  </a:lnTo>
                  <a:cubicBezTo>
                    <a:pt x="29835" y="488242"/>
                    <a:pt x="0" y="458408"/>
                    <a:pt x="0" y="421605"/>
                  </a:cubicBezTo>
                  <a:lnTo>
                    <a:pt x="0" y="66638"/>
                  </a:lnTo>
                  <a:cubicBezTo>
                    <a:pt x="0" y="29835"/>
                    <a:pt x="29835" y="0"/>
                    <a:pt x="66638" y="0"/>
                  </a:cubicBezTo>
                  <a:close/>
                </a:path>
              </a:pathLst>
            </a:custGeom>
            <a:solidFill>
              <a:srgbClr val="7B481C"/>
            </a:solidFill>
          </p:spPr>
        </p:sp>
        <p:sp>
          <p:nvSpPr>
            <p:cNvPr name="TextBox 14" id="14"/>
            <p:cNvSpPr txBox="true"/>
            <p:nvPr/>
          </p:nvSpPr>
          <p:spPr>
            <a:xfrm>
              <a:off x="0" y="-76200"/>
              <a:ext cx="2284461" cy="564442"/>
            </a:xfrm>
            <a:prstGeom prst="rect">
              <a:avLst/>
            </a:prstGeom>
          </p:spPr>
          <p:txBody>
            <a:bodyPr anchor="ctr" rtlCol="false" tIns="50800" lIns="50800" bIns="50800" rIns="50800"/>
            <a:lstStyle/>
            <a:p>
              <a:pPr algn="ctr">
                <a:lnSpc>
                  <a:spcPts val="3412"/>
                </a:lnSpc>
              </a:pPr>
              <a:r>
                <a:rPr lang="en-US" sz="2437">
                  <a:solidFill>
                    <a:srgbClr val="FFFFFF"/>
                  </a:solidFill>
                  <a:latin typeface="Poppins Bold"/>
                </a:rPr>
                <a:t>Customizable Gesture Library:</a:t>
              </a:r>
            </a:p>
          </p:txBody>
        </p:sp>
      </p:grpSp>
      <p:pic>
        <p:nvPicPr>
          <p:cNvPr name="Picture 15" id="15"/>
          <p:cNvPicPr>
            <a:picLocks noChangeAspect="true"/>
          </p:cNvPicPr>
          <p:nvPr/>
        </p:nvPicPr>
        <p:blipFill>
          <a:blip r:embed="rId6"/>
          <a:srcRect l="0" t="0" r="0" b="0"/>
          <a:stretch>
            <a:fillRect/>
          </a:stretch>
        </p:blipFill>
        <p:spPr>
          <a:xfrm flipH="false" flipV="false" rot="0">
            <a:off x="15270060" y="6036584"/>
            <a:ext cx="1476417" cy="1328776"/>
          </a:xfrm>
          <a:prstGeom prst="rect">
            <a:avLst/>
          </a:prstGeom>
        </p:spPr>
      </p:pic>
      <p:grpSp>
        <p:nvGrpSpPr>
          <p:cNvPr name="Group 16" id="16"/>
          <p:cNvGrpSpPr/>
          <p:nvPr/>
        </p:nvGrpSpPr>
        <p:grpSpPr>
          <a:xfrm rot="0">
            <a:off x="1213814" y="7365360"/>
            <a:ext cx="14806426" cy="1641651"/>
            <a:chOff x="0" y="0"/>
            <a:chExt cx="3899635" cy="432369"/>
          </a:xfrm>
        </p:grpSpPr>
        <p:sp>
          <p:nvSpPr>
            <p:cNvPr name="Freeform 17" id="17"/>
            <p:cNvSpPr/>
            <p:nvPr/>
          </p:nvSpPr>
          <p:spPr>
            <a:xfrm flipH="false" flipV="false" rot="0">
              <a:off x="0" y="0"/>
              <a:ext cx="3899635" cy="432369"/>
            </a:xfrm>
            <a:custGeom>
              <a:avLst/>
              <a:gdLst/>
              <a:ahLst/>
              <a:cxnLst/>
              <a:rect r="r" b="b" t="t" l="l"/>
              <a:pathLst>
                <a:path h="432369" w="3899635">
                  <a:moveTo>
                    <a:pt x="0" y="0"/>
                  </a:moveTo>
                  <a:lnTo>
                    <a:pt x="3899635" y="0"/>
                  </a:lnTo>
                  <a:lnTo>
                    <a:pt x="3899635" y="432369"/>
                  </a:lnTo>
                  <a:lnTo>
                    <a:pt x="0" y="432369"/>
                  </a:lnTo>
                  <a:close/>
                </a:path>
              </a:pathLst>
            </a:custGeom>
            <a:solidFill>
              <a:srgbClr val="D5C5B7"/>
            </a:solidFill>
            <a:ln w="47625" cap="sq">
              <a:solidFill>
                <a:srgbClr val="000000"/>
              </a:solidFill>
              <a:prstDash val="solid"/>
              <a:miter/>
            </a:ln>
          </p:spPr>
        </p:sp>
        <p:sp>
          <p:nvSpPr>
            <p:cNvPr name="TextBox 18" id="18"/>
            <p:cNvSpPr txBox="true"/>
            <p:nvPr/>
          </p:nvSpPr>
          <p:spPr>
            <a:xfrm>
              <a:off x="0" y="-85725"/>
              <a:ext cx="3899635" cy="518094"/>
            </a:xfrm>
            <a:prstGeom prst="rect">
              <a:avLst/>
            </a:prstGeom>
          </p:spPr>
          <p:txBody>
            <a:bodyPr anchor="ctr" rtlCol="false" tIns="50800" lIns="50800" bIns="50800" rIns="50800"/>
            <a:lstStyle/>
            <a:p>
              <a:pPr marL="547771" indent="-273886" lvl="1">
                <a:lnSpc>
                  <a:spcPts val="3754"/>
                </a:lnSpc>
                <a:buFont typeface="Arial"/>
                <a:buChar char="•"/>
              </a:pPr>
              <a:r>
                <a:rPr lang="en-US" sz="2537">
                  <a:solidFill>
                    <a:srgbClr val="000000"/>
                  </a:solidFill>
                  <a:latin typeface="Arimo"/>
                </a:rPr>
                <a:t>Implement a diverse library of hand and finger gestures that users can easily customize based on their specific needs and abilities.</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1775061">
            <a:off x="15088830" y="7290674"/>
            <a:ext cx="3315296" cy="3508249"/>
          </a:xfrm>
          <a:custGeom>
            <a:avLst/>
            <a:gdLst/>
            <a:ahLst/>
            <a:cxnLst/>
            <a:rect r="r" b="b" t="t" l="l"/>
            <a:pathLst>
              <a:path h="3508249" w="3315296">
                <a:moveTo>
                  <a:pt x="0" y="0"/>
                </a:moveTo>
                <a:lnTo>
                  <a:pt x="3315296" y="0"/>
                </a:lnTo>
                <a:lnTo>
                  <a:pt x="3315296" y="3508250"/>
                </a:lnTo>
                <a:lnTo>
                  <a:pt x="0" y="35082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8778" y="-264837"/>
            <a:ext cx="1432593" cy="2587075"/>
          </a:xfrm>
          <a:custGeom>
            <a:avLst/>
            <a:gdLst/>
            <a:ahLst/>
            <a:cxnLst/>
            <a:rect r="r" b="b" t="t" l="l"/>
            <a:pathLst>
              <a:path h="2587075" w="1432593">
                <a:moveTo>
                  <a:pt x="0" y="0"/>
                </a:moveTo>
                <a:lnTo>
                  <a:pt x="1432592" y="0"/>
                </a:lnTo>
                <a:lnTo>
                  <a:pt x="1432592" y="2587074"/>
                </a:lnTo>
                <a:lnTo>
                  <a:pt x="0" y="25870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344503" y="1689066"/>
            <a:ext cx="5925155" cy="1107179"/>
            <a:chOff x="0" y="0"/>
            <a:chExt cx="2284461" cy="426876"/>
          </a:xfrm>
        </p:grpSpPr>
        <p:sp>
          <p:nvSpPr>
            <p:cNvPr name="Freeform 5" id="5"/>
            <p:cNvSpPr/>
            <p:nvPr/>
          </p:nvSpPr>
          <p:spPr>
            <a:xfrm flipH="false" flipV="false" rot="0">
              <a:off x="0" y="0"/>
              <a:ext cx="2284461" cy="426876"/>
            </a:xfrm>
            <a:custGeom>
              <a:avLst/>
              <a:gdLst/>
              <a:ahLst/>
              <a:cxnLst/>
              <a:rect r="r" b="b" t="t" l="l"/>
              <a:pathLst>
                <a:path h="426876" w="2284461">
                  <a:moveTo>
                    <a:pt x="66638" y="0"/>
                  </a:moveTo>
                  <a:lnTo>
                    <a:pt x="2217824" y="0"/>
                  </a:lnTo>
                  <a:cubicBezTo>
                    <a:pt x="2254627" y="0"/>
                    <a:pt x="2284461" y="29835"/>
                    <a:pt x="2284461" y="66638"/>
                  </a:cubicBezTo>
                  <a:lnTo>
                    <a:pt x="2284461" y="360239"/>
                  </a:lnTo>
                  <a:cubicBezTo>
                    <a:pt x="2284461" y="397042"/>
                    <a:pt x="2254627" y="426876"/>
                    <a:pt x="2217824" y="426876"/>
                  </a:cubicBezTo>
                  <a:lnTo>
                    <a:pt x="66638" y="426876"/>
                  </a:lnTo>
                  <a:cubicBezTo>
                    <a:pt x="29835" y="426876"/>
                    <a:pt x="0" y="397042"/>
                    <a:pt x="0" y="360239"/>
                  </a:cubicBezTo>
                  <a:lnTo>
                    <a:pt x="0" y="66638"/>
                  </a:lnTo>
                  <a:cubicBezTo>
                    <a:pt x="0" y="29835"/>
                    <a:pt x="29835" y="0"/>
                    <a:pt x="66638" y="0"/>
                  </a:cubicBezTo>
                  <a:close/>
                </a:path>
              </a:pathLst>
            </a:custGeom>
            <a:solidFill>
              <a:srgbClr val="7B481C"/>
            </a:solidFill>
          </p:spPr>
        </p:sp>
        <p:sp>
          <p:nvSpPr>
            <p:cNvPr name="TextBox 6" id="6"/>
            <p:cNvSpPr txBox="true"/>
            <p:nvPr/>
          </p:nvSpPr>
          <p:spPr>
            <a:xfrm>
              <a:off x="0" y="-76200"/>
              <a:ext cx="2284461" cy="503076"/>
            </a:xfrm>
            <a:prstGeom prst="rect">
              <a:avLst/>
            </a:prstGeom>
          </p:spPr>
          <p:txBody>
            <a:bodyPr anchor="ctr" rtlCol="false" tIns="50800" lIns="50800" bIns="50800" rIns="50800"/>
            <a:lstStyle/>
            <a:p>
              <a:pPr algn="ctr">
                <a:lnSpc>
                  <a:spcPts val="3412"/>
                </a:lnSpc>
              </a:pPr>
              <a:r>
                <a:rPr lang="en-US" sz="2437">
                  <a:solidFill>
                    <a:srgbClr val="FFFFFF"/>
                  </a:solidFill>
                  <a:latin typeface="Poppins Bold"/>
                </a:rPr>
                <a:t>Hands-Free Device Interaction:</a:t>
              </a:r>
            </a:p>
            <a:p>
              <a:pPr algn="ctr">
                <a:lnSpc>
                  <a:spcPts val="3412"/>
                </a:lnSpc>
              </a:pPr>
            </a:p>
          </p:txBody>
        </p:sp>
      </p:grpSp>
      <p:pic>
        <p:nvPicPr>
          <p:cNvPr name="Picture 7" id="7"/>
          <p:cNvPicPr>
            <a:picLocks noChangeAspect="true"/>
          </p:cNvPicPr>
          <p:nvPr/>
        </p:nvPicPr>
        <p:blipFill>
          <a:blip r:embed="rId6"/>
          <a:srcRect l="0" t="0" r="0" b="0"/>
          <a:stretch>
            <a:fillRect/>
          </a:stretch>
        </p:blipFill>
        <p:spPr>
          <a:xfrm flipH="false" flipV="false" rot="0">
            <a:off x="6011381" y="1867408"/>
            <a:ext cx="1476417" cy="1328776"/>
          </a:xfrm>
          <a:prstGeom prst="rect">
            <a:avLst/>
          </a:prstGeom>
        </p:spPr>
      </p:pic>
      <p:grpSp>
        <p:nvGrpSpPr>
          <p:cNvPr name="Group 8" id="8"/>
          <p:cNvGrpSpPr/>
          <p:nvPr/>
        </p:nvGrpSpPr>
        <p:grpSpPr>
          <a:xfrm rot="0">
            <a:off x="1213814" y="3501849"/>
            <a:ext cx="14806426" cy="1641651"/>
            <a:chOff x="0" y="0"/>
            <a:chExt cx="3899635" cy="432369"/>
          </a:xfrm>
        </p:grpSpPr>
        <p:sp>
          <p:nvSpPr>
            <p:cNvPr name="Freeform 9" id="9"/>
            <p:cNvSpPr/>
            <p:nvPr/>
          </p:nvSpPr>
          <p:spPr>
            <a:xfrm flipH="false" flipV="false" rot="0">
              <a:off x="0" y="0"/>
              <a:ext cx="3899635" cy="432369"/>
            </a:xfrm>
            <a:custGeom>
              <a:avLst/>
              <a:gdLst/>
              <a:ahLst/>
              <a:cxnLst/>
              <a:rect r="r" b="b" t="t" l="l"/>
              <a:pathLst>
                <a:path h="432369" w="3899635">
                  <a:moveTo>
                    <a:pt x="0" y="0"/>
                  </a:moveTo>
                  <a:lnTo>
                    <a:pt x="3899635" y="0"/>
                  </a:lnTo>
                  <a:lnTo>
                    <a:pt x="3899635" y="432369"/>
                  </a:lnTo>
                  <a:lnTo>
                    <a:pt x="0" y="432369"/>
                  </a:lnTo>
                  <a:close/>
                </a:path>
              </a:pathLst>
            </a:custGeom>
            <a:solidFill>
              <a:srgbClr val="D5C5B7"/>
            </a:solidFill>
            <a:ln w="47625" cap="sq">
              <a:solidFill>
                <a:srgbClr val="000000"/>
              </a:solidFill>
              <a:prstDash val="solid"/>
              <a:miter/>
            </a:ln>
          </p:spPr>
        </p:sp>
        <p:sp>
          <p:nvSpPr>
            <p:cNvPr name="TextBox 10" id="10"/>
            <p:cNvSpPr txBox="true"/>
            <p:nvPr/>
          </p:nvSpPr>
          <p:spPr>
            <a:xfrm>
              <a:off x="0" y="-85725"/>
              <a:ext cx="3899635" cy="518094"/>
            </a:xfrm>
            <a:prstGeom prst="rect">
              <a:avLst/>
            </a:prstGeom>
          </p:spPr>
          <p:txBody>
            <a:bodyPr anchor="ctr" rtlCol="false" tIns="50800" lIns="50800" bIns="50800" rIns="50800"/>
            <a:lstStyle/>
            <a:p>
              <a:pPr marL="547771" indent="-273886" lvl="1">
                <a:lnSpc>
                  <a:spcPts val="3754"/>
                </a:lnSpc>
                <a:buFont typeface="Arial"/>
                <a:buChar char="•"/>
              </a:pPr>
              <a:r>
                <a:rPr lang="en-US" sz="2537">
                  <a:solidFill>
                    <a:srgbClr val="000000"/>
                  </a:solidFill>
                  <a:latin typeface="Arimo"/>
                </a:rPr>
                <a:t>Enable hands-free interaction with smartphones, tablets, computers, and other electronic devices through recognized gestures.</a:t>
              </a:r>
            </a:p>
          </p:txBody>
        </p:sp>
      </p:grpSp>
      <p:grpSp>
        <p:nvGrpSpPr>
          <p:cNvPr name="Group 11" id="11"/>
          <p:cNvGrpSpPr/>
          <p:nvPr/>
        </p:nvGrpSpPr>
        <p:grpSpPr>
          <a:xfrm rot="0">
            <a:off x="10095085" y="5702422"/>
            <a:ext cx="5925155" cy="1266343"/>
            <a:chOff x="0" y="0"/>
            <a:chExt cx="2284461" cy="488242"/>
          </a:xfrm>
        </p:grpSpPr>
        <p:sp>
          <p:nvSpPr>
            <p:cNvPr name="Freeform 12" id="12"/>
            <p:cNvSpPr/>
            <p:nvPr/>
          </p:nvSpPr>
          <p:spPr>
            <a:xfrm flipH="false" flipV="false" rot="0">
              <a:off x="0" y="0"/>
              <a:ext cx="2284461" cy="488242"/>
            </a:xfrm>
            <a:custGeom>
              <a:avLst/>
              <a:gdLst/>
              <a:ahLst/>
              <a:cxnLst/>
              <a:rect r="r" b="b" t="t" l="l"/>
              <a:pathLst>
                <a:path h="488242" w="2284461">
                  <a:moveTo>
                    <a:pt x="66638" y="0"/>
                  </a:moveTo>
                  <a:lnTo>
                    <a:pt x="2217824" y="0"/>
                  </a:lnTo>
                  <a:cubicBezTo>
                    <a:pt x="2254627" y="0"/>
                    <a:pt x="2284461" y="29835"/>
                    <a:pt x="2284461" y="66638"/>
                  </a:cubicBezTo>
                  <a:lnTo>
                    <a:pt x="2284461" y="421605"/>
                  </a:lnTo>
                  <a:cubicBezTo>
                    <a:pt x="2284461" y="458408"/>
                    <a:pt x="2254627" y="488242"/>
                    <a:pt x="2217824" y="488242"/>
                  </a:cubicBezTo>
                  <a:lnTo>
                    <a:pt x="66638" y="488242"/>
                  </a:lnTo>
                  <a:cubicBezTo>
                    <a:pt x="29835" y="488242"/>
                    <a:pt x="0" y="458408"/>
                    <a:pt x="0" y="421605"/>
                  </a:cubicBezTo>
                  <a:lnTo>
                    <a:pt x="0" y="66638"/>
                  </a:lnTo>
                  <a:cubicBezTo>
                    <a:pt x="0" y="29835"/>
                    <a:pt x="29835" y="0"/>
                    <a:pt x="66638" y="0"/>
                  </a:cubicBezTo>
                  <a:close/>
                </a:path>
              </a:pathLst>
            </a:custGeom>
            <a:solidFill>
              <a:srgbClr val="7B481C"/>
            </a:solidFill>
          </p:spPr>
        </p:sp>
        <p:sp>
          <p:nvSpPr>
            <p:cNvPr name="TextBox 13" id="13"/>
            <p:cNvSpPr txBox="true"/>
            <p:nvPr/>
          </p:nvSpPr>
          <p:spPr>
            <a:xfrm>
              <a:off x="0" y="-76200"/>
              <a:ext cx="2284461" cy="564442"/>
            </a:xfrm>
            <a:prstGeom prst="rect">
              <a:avLst/>
            </a:prstGeom>
          </p:spPr>
          <p:txBody>
            <a:bodyPr anchor="ctr" rtlCol="false" tIns="50800" lIns="50800" bIns="50800" rIns="50800"/>
            <a:lstStyle/>
            <a:p>
              <a:pPr algn="ctr">
                <a:lnSpc>
                  <a:spcPts val="3412"/>
                </a:lnSpc>
              </a:pPr>
              <a:r>
                <a:rPr lang="en-US" sz="2437">
                  <a:solidFill>
                    <a:srgbClr val="FFFFFF"/>
                  </a:solidFill>
                  <a:latin typeface="Poppins Bold"/>
                </a:rPr>
                <a:t>Communication Accessibility:</a:t>
              </a:r>
            </a:p>
          </p:txBody>
        </p:sp>
      </p:grpSp>
      <p:pic>
        <p:nvPicPr>
          <p:cNvPr name="Picture 14" id="14"/>
          <p:cNvPicPr>
            <a:picLocks noChangeAspect="true"/>
          </p:cNvPicPr>
          <p:nvPr/>
        </p:nvPicPr>
        <p:blipFill>
          <a:blip r:embed="rId6"/>
          <a:srcRect l="0" t="0" r="0" b="0"/>
          <a:stretch>
            <a:fillRect/>
          </a:stretch>
        </p:blipFill>
        <p:spPr>
          <a:xfrm flipH="false" flipV="false" rot="0">
            <a:off x="15270060" y="6036584"/>
            <a:ext cx="1476417" cy="1328776"/>
          </a:xfrm>
          <a:prstGeom prst="rect">
            <a:avLst/>
          </a:prstGeom>
        </p:spPr>
      </p:pic>
      <p:grpSp>
        <p:nvGrpSpPr>
          <p:cNvPr name="Group 15" id="15"/>
          <p:cNvGrpSpPr/>
          <p:nvPr/>
        </p:nvGrpSpPr>
        <p:grpSpPr>
          <a:xfrm rot="0">
            <a:off x="1213814" y="7365360"/>
            <a:ext cx="14806426" cy="1641651"/>
            <a:chOff x="0" y="0"/>
            <a:chExt cx="3899635" cy="432369"/>
          </a:xfrm>
        </p:grpSpPr>
        <p:sp>
          <p:nvSpPr>
            <p:cNvPr name="Freeform 16" id="16"/>
            <p:cNvSpPr/>
            <p:nvPr/>
          </p:nvSpPr>
          <p:spPr>
            <a:xfrm flipH="false" flipV="false" rot="0">
              <a:off x="0" y="0"/>
              <a:ext cx="3899635" cy="432369"/>
            </a:xfrm>
            <a:custGeom>
              <a:avLst/>
              <a:gdLst/>
              <a:ahLst/>
              <a:cxnLst/>
              <a:rect r="r" b="b" t="t" l="l"/>
              <a:pathLst>
                <a:path h="432369" w="3899635">
                  <a:moveTo>
                    <a:pt x="0" y="0"/>
                  </a:moveTo>
                  <a:lnTo>
                    <a:pt x="3899635" y="0"/>
                  </a:lnTo>
                  <a:lnTo>
                    <a:pt x="3899635" y="432369"/>
                  </a:lnTo>
                  <a:lnTo>
                    <a:pt x="0" y="432369"/>
                  </a:lnTo>
                  <a:close/>
                </a:path>
              </a:pathLst>
            </a:custGeom>
            <a:solidFill>
              <a:srgbClr val="D5C5B7"/>
            </a:solidFill>
            <a:ln w="47625" cap="sq">
              <a:solidFill>
                <a:srgbClr val="000000"/>
              </a:solidFill>
              <a:prstDash val="solid"/>
              <a:miter/>
            </a:ln>
          </p:spPr>
        </p:sp>
        <p:sp>
          <p:nvSpPr>
            <p:cNvPr name="TextBox 17" id="17"/>
            <p:cNvSpPr txBox="true"/>
            <p:nvPr/>
          </p:nvSpPr>
          <p:spPr>
            <a:xfrm>
              <a:off x="0" y="-85725"/>
              <a:ext cx="3899635" cy="518094"/>
            </a:xfrm>
            <a:prstGeom prst="rect">
              <a:avLst/>
            </a:prstGeom>
          </p:spPr>
          <p:txBody>
            <a:bodyPr anchor="ctr" rtlCol="false" tIns="50800" lIns="50800" bIns="50800" rIns="50800"/>
            <a:lstStyle/>
            <a:p>
              <a:pPr marL="547771" indent="-273886" lvl="1">
                <a:lnSpc>
                  <a:spcPts val="3754"/>
                </a:lnSpc>
                <a:buFont typeface="Arial"/>
                <a:buChar char="•"/>
              </a:pPr>
              <a:r>
                <a:rPr lang="en-US" sz="2537">
                  <a:solidFill>
                    <a:srgbClr val="000000"/>
                  </a:solidFill>
                  <a:latin typeface="Arimo"/>
                </a:rPr>
                <a:t>Improve communication for individuals with motor disabilities by translating recognized gestures into meaningful commands or text.</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1210945">
            <a:off x="14556706" y="6895239"/>
            <a:ext cx="3139885" cy="3987156"/>
          </a:xfrm>
          <a:custGeom>
            <a:avLst/>
            <a:gdLst/>
            <a:ahLst/>
            <a:cxnLst/>
            <a:rect r="r" b="b" t="t" l="l"/>
            <a:pathLst>
              <a:path h="3987156" w="3139885">
                <a:moveTo>
                  <a:pt x="0" y="0"/>
                </a:moveTo>
                <a:lnTo>
                  <a:pt x="3139885" y="0"/>
                </a:lnTo>
                <a:lnTo>
                  <a:pt x="3139885" y="3987156"/>
                </a:lnTo>
                <a:lnTo>
                  <a:pt x="0" y="39871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05091">
            <a:off x="211311" y="1014317"/>
            <a:ext cx="4323820" cy="3205031"/>
          </a:xfrm>
          <a:custGeom>
            <a:avLst/>
            <a:gdLst/>
            <a:ahLst/>
            <a:cxnLst/>
            <a:rect r="r" b="b" t="t" l="l"/>
            <a:pathLst>
              <a:path h="3205031" w="4323820">
                <a:moveTo>
                  <a:pt x="0" y="0"/>
                </a:moveTo>
                <a:lnTo>
                  <a:pt x="4323820" y="0"/>
                </a:lnTo>
                <a:lnTo>
                  <a:pt x="4323820" y="3205031"/>
                </a:lnTo>
                <a:lnTo>
                  <a:pt x="0" y="3205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263760" y="1028700"/>
            <a:ext cx="11028100" cy="8722082"/>
          </a:xfrm>
          <a:custGeom>
            <a:avLst/>
            <a:gdLst/>
            <a:ahLst/>
            <a:cxnLst/>
            <a:rect r="r" b="b" t="t" l="l"/>
            <a:pathLst>
              <a:path h="8722082" w="11028100">
                <a:moveTo>
                  <a:pt x="0" y="0"/>
                </a:moveTo>
                <a:lnTo>
                  <a:pt x="11028100" y="0"/>
                </a:lnTo>
                <a:lnTo>
                  <a:pt x="11028100" y="8722082"/>
                </a:lnTo>
                <a:lnTo>
                  <a:pt x="0" y="8722082"/>
                </a:lnTo>
                <a:lnTo>
                  <a:pt x="0" y="0"/>
                </a:lnTo>
                <a:close/>
              </a:path>
            </a:pathLst>
          </a:custGeom>
          <a:blipFill>
            <a:blip r:embed="rId6"/>
            <a:stretch>
              <a:fillRect l="0" t="0" r="0" b="0"/>
            </a:stretch>
          </a:blipFill>
        </p:spPr>
      </p:sp>
      <p:sp>
        <p:nvSpPr>
          <p:cNvPr name="TextBox 5" id="5"/>
          <p:cNvSpPr txBox="true"/>
          <p:nvPr/>
        </p:nvSpPr>
        <p:spPr>
          <a:xfrm rot="0">
            <a:off x="7242670" y="303135"/>
            <a:ext cx="4543117" cy="709600"/>
          </a:xfrm>
          <a:prstGeom prst="rect">
            <a:avLst/>
          </a:prstGeom>
        </p:spPr>
        <p:txBody>
          <a:bodyPr anchor="t" rtlCol="false" tIns="0" lIns="0" bIns="0" rIns="0">
            <a:spAutoFit/>
          </a:bodyPr>
          <a:lstStyle/>
          <a:p>
            <a:pPr algn="ctr">
              <a:lnSpc>
                <a:spcPts val="5511"/>
              </a:lnSpc>
              <a:spcBef>
                <a:spcPct val="0"/>
              </a:spcBef>
            </a:pPr>
            <a:r>
              <a:rPr lang="en-US" sz="3937" u="sng">
                <a:solidFill>
                  <a:srgbClr val="000000"/>
                </a:solidFill>
                <a:latin typeface="Poppins Bold"/>
              </a:rPr>
              <a:t>COST ESTIMATION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1210945">
            <a:off x="14924283" y="6736570"/>
            <a:ext cx="3139885" cy="3987156"/>
          </a:xfrm>
          <a:custGeom>
            <a:avLst/>
            <a:gdLst/>
            <a:ahLst/>
            <a:cxnLst/>
            <a:rect r="r" b="b" t="t" l="l"/>
            <a:pathLst>
              <a:path h="3987156" w="3139885">
                <a:moveTo>
                  <a:pt x="0" y="0"/>
                </a:moveTo>
                <a:lnTo>
                  <a:pt x="3139885" y="0"/>
                </a:lnTo>
                <a:lnTo>
                  <a:pt x="3139885" y="3987155"/>
                </a:lnTo>
                <a:lnTo>
                  <a:pt x="0" y="39871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05091">
            <a:off x="211311" y="1014317"/>
            <a:ext cx="4323820" cy="3205031"/>
          </a:xfrm>
          <a:custGeom>
            <a:avLst/>
            <a:gdLst/>
            <a:ahLst/>
            <a:cxnLst/>
            <a:rect r="r" b="b" t="t" l="l"/>
            <a:pathLst>
              <a:path h="3205031" w="4323820">
                <a:moveTo>
                  <a:pt x="0" y="0"/>
                </a:moveTo>
                <a:lnTo>
                  <a:pt x="4323820" y="0"/>
                </a:lnTo>
                <a:lnTo>
                  <a:pt x="4323820" y="3205031"/>
                </a:lnTo>
                <a:lnTo>
                  <a:pt x="0" y="32050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151472" y="1240259"/>
            <a:ext cx="12894176" cy="7175573"/>
          </a:xfrm>
          <a:custGeom>
            <a:avLst/>
            <a:gdLst/>
            <a:ahLst/>
            <a:cxnLst/>
            <a:rect r="r" b="b" t="t" l="l"/>
            <a:pathLst>
              <a:path h="7175573" w="12894176">
                <a:moveTo>
                  <a:pt x="0" y="0"/>
                </a:moveTo>
                <a:lnTo>
                  <a:pt x="12894176" y="0"/>
                </a:lnTo>
                <a:lnTo>
                  <a:pt x="12894176" y="7175573"/>
                </a:lnTo>
                <a:lnTo>
                  <a:pt x="0" y="7175573"/>
                </a:lnTo>
                <a:lnTo>
                  <a:pt x="0" y="0"/>
                </a:lnTo>
                <a:close/>
              </a:path>
            </a:pathLst>
          </a:custGeom>
          <a:blipFill>
            <a:blip r:embed="rId6"/>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11629628" y="367091"/>
            <a:ext cx="6090523" cy="7709523"/>
          </a:xfrm>
          <a:custGeom>
            <a:avLst/>
            <a:gdLst/>
            <a:ahLst/>
            <a:cxnLst/>
            <a:rect r="r" b="b" t="t" l="l"/>
            <a:pathLst>
              <a:path h="7709523" w="6090523">
                <a:moveTo>
                  <a:pt x="0" y="0"/>
                </a:moveTo>
                <a:lnTo>
                  <a:pt x="6090523" y="0"/>
                </a:lnTo>
                <a:lnTo>
                  <a:pt x="6090523" y="7709523"/>
                </a:lnTo>
                <a:lnTo>
                  <a:pt x="0" y="77095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0453" y="9080325"/>
            <a:ext cx="19049178" cy="1502866"/>
            <a:chOff x="0" y="0"/>
            <a:chExt cx="5017068" cy="395817"/>
          </a:xfrm>
        </p:grpSpPr>
        <p:sp>
          <p:nvSpPr>
            <p:cNvPr name="Freeform 4" id="4"/>
            <p:cNvSpPr/>
            <p:nvPr/>
          </p:nvSpPr>
          <p:spPr>
            <a:xfrm flipH="false" flipV="false" rot="0">
              <a:off x="0" y="0"/>
              <a:ext cx="5017067" cy="395817"/>
            </a:xfrm>
            <a:custGeom>
              <a:avLst/>
              <a:gdLst/>
              <a:ahLst/>
              <a:cxnLst/>
              <a:rect r="r" b="b" t="t" l="l"/>
              <a:pathLst>
                <a:path h="395817" w="5017067">
                  <a:moveTo>
                    <a:pt x="0" y="0"/>
                  </a:moveTo>
                  <a:lnTo>
                    <a:pt x="5017067" y="0"/>
                  </a:lnTo>
                  <a:lnTo>
                    <a:pt x="5017067" y="395817"/>
                  </a:lnTo>
                  <a:lnTo>
                    <a:pt x="0" y="395817"/>
                  </a:lnTo>
                  <a:close/>
                </a:path>
              </a:pathLst>
            </a:custGeom>
            <a:solidFill>
              <a:srgbClr val="18253B"/>
            </a:solidFill>
            <a:ln w="28575" cap="sq">
              <a:solidFill>
                <a:srgbClr val="000000"/>
              </a:solidFill>
              <a:prstDash val="solid"/>
              <a:miter/>
            </a:ln>
          </p:spPr>
        </p:sp>
        <p:sp>
          <p:nvSpPr>
            <p:cNvPr name="TextBox 5" id="5"/>
            <p:cNvSpPr txBox="true"/>
            <p:nvPr/>
          </p:nvSpPr>
          <p:spPr>
            <a:xfrm>
              <a:off x="0" y="-76200"/>
              <a:ext cx="5017068" cy="472017"/>
            </a:xfrm>
            <a:prstGeom prst="rect">
              <a:avLst/>
            </a:prstGeom>
          </p:spPr>
          <p:txBody>
            <a:bodyPr anchor="ctr" rtlCol="false" tIns="50800" lIns="50800" bIns="50800" rIns="50800"/>
            <a:lstStyle/>
            <a:p>
              <a:pPr algn="ctr">
                <a:lnSpc>
                  <a:spcPts val="3412"/>
                </a:lnSpc>
              </a:pPr>
            </a:p>
          </p:txBody>
        </p:sp>
      </p:grpSp>
      <p:sp>
        <p:nvSpPr>
          <p:cNvPr name="Freeform 6" id="6"/>
          <p:cNvSpPr/>
          <p:nvPr/>
        </p:nvSpPr>
        <p:spPr>
          <a:xfrm flipH="false" flipV="false" rot="0">
            <a:off x="10894526" y="1689454"/>
            <a:ext cx="3007807" cy="8212443"/>
          </a:xfrm>
          <a:custGeom>
            <a:avLst/>
            <a:gdLst/>
            <a:ahLst/>
            <a:cxnLst/>
            <a:rect r="r" b="b" t="t" l="l"/>
            <a:pathLst>
              <a:path h="8212443" w="3007807">
                <a:moveTo>
                  <a:pt x="0" y="0"/>
                </a:moveTo>
                <a:lnTo>
                  <a:pt x="3007808" y="0"/>
                </a:lnTo>
                <a:lnTo>
                  <a:pt x="3007808" y="8212443"/>
                </a:lnTo>
                <a:lnTo>
                  <a:pt x="0" y="82124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99746" y="768909"/>
            <a:ext cx="8146985" cy="1142633"/>
          </a:xfrm>
          <a:prstGeom prst="rect">
            <a:avLst/>
          </a:prstGeom>
        </p:spPr>
        <p:txBody>
          <a:bodyPr anchor="t" rtlCol="false" tIns="0" lIns="0" bIns="0" rIns="0">
            <a:spAutoFit/>
          </a:bodyPr>
          <a:lstStyle/>
          <a:p>
            <a:pPr algn="ctr">
              <a:lnSpc>
                <a:spcPts val="8161"/>
              </a:lnSpc>
            </a:pPr>
            <a:r>
              <a:rPr lang="en-US" sz="7924">
                <a:solidFill>
                  <a:srgbClr val="000000"/>
                </a:solidFill>
                <a:latin typeface="Poppins Bold"/>
              </a:rPr>
              <a:t>List of contents</a:t>
            </a:r>
          </a:p>
        </p:txBody>
      </p:sp>
      <p:sp>
        <p:nvSpPr>
          <p:cNvPr name="TextBox 8" id="8"/>
          <p:cNvSpPr txBox="true"/>
          <p:nvPr/>
        </p:nvSpPr>
        <p:spPr>
          <a:xfrm rot="0">
            <a:off x="608826" y="2069953"/>
            <a:ext cx="9745538" cy="4821934"/>
          </a:xfrm>
          <a:prstGeom prst="rect">
            <a:avLst/>
          </a:prstGeom>
        </p:spPr>
        <p:txBody>
          <a:bodyPr anchor="t" rtlCol="false" tIns="0" lIns="0" bIns="0" rIns="0">
            <a:spAutoFit/>
          </a:bodyPr>
          <a:lstStyle/>
          <a:p>
            <a:pPr marL="842982" indent="-421491" lvl="1">
              <a:lnSpc>
                <a:spcPts val="5466"/>
              </a:lnSpc>
              <a:buFont typeface="Arial"/>
              <a:buChar char="•"/>
            </a:pPr>
            <a:r>
              <a:rPr lang="en-US" sz="3904">
                <a:solidFill>
                  <a:srgbClr val="000000"/>
                </a:solidFill>
                <a:latin typeface="Poppins"/>
              </a:rPr>
              <a:t>Current Problem</a:t>
            </a:r>
          </a:p>
          <a:p>
            <a:pPr marL="842982" indent="-421491" lvl="1">
              <a:lnSpc>
                <a:spcPts val="5466"/>
              </a:lnSpc>
              <a:buFont typeface="Arial"/>
              <a:buChar char="•"/>
            </a:pPr>
            <a:r>
              <a:rPr lang="en-US" sz="3904">
                <a:solidFill>
                  <a:srgbClr val="000000"/>
                </a:solidFill>
                <a:latin typeface="Poppins"/>
              </a:rPr>
              <a:t>Issue in the Spesific Community</a:t>
            </a:r>
          </a:p>
          <a:p>
            <a:pPr marL="842982" indent="-421491" lvl="1">
              <a:lnSpc>
                <a:spcPts val="5466"/>
              </a:lnSpc>
              <a:buFont typeface="Arial"/>
              <a:buChar char="•"/>
            </a:pPr>
            <a:r>
              <a:rPr lang="en-US" sz="3904">
                <a:solidFill>
                  <a:srgbClr val="000000"/>
                </a:solidFill>
                <a:latin typeface="Poppins"/>
              </a:rPr>
              <a:t>Target Community</a:t>
            </a:r>
          </a:p>
          <a:p>
            <a:pPr marL="842982" indent="-421491" lvl="1">
              <a:lnSpc>
                <a:spcPts val="5466"/>
              </a:lnSpc>
              <a:buFont typeface="Arial"/>
              <a:buChar char="•"/>
            </a:pPr>
            <a:r>
              <a:rPr lang="en-US" sz="3904">
                <a:solidFill>
                  <a:srgbClr val="000000"/>
                </a:solidFill>
                <a:latin typeface="Poppins"/>
              </a:rPr>
              <a:t>Solution with Artificial Intelligence</a:t>
            </a:r>
          </a:p>
          <a:p>
            <a:pPr marL="842982" indent="-421491" lvl="1">
              <a:lnSpc>
                <a:spcPts val="5466"/>
              </a:lnSpc>
              <a:buFont typeface="Arial"/>
              <a:buChar char="•"/>
            </a:pPr>
            <a:r>
              <a:rPr lang="en-US" sz="3904">
                <a:solidFill>
                  <a:srgbClr val="000000"/>
                </a:solidFill>
                <a:latin typeface="Poppins"/>
              </a:rPr>
              <a:t>Key Components of the Solution</a:t>
            </a:r>
          </a:p>
          <a:p>
            <a:pPr marL="842982" indent="-421491" lvl="1">
              <a:lnSpc>
                <a:spcPts val="5466"/>
              </a:lnSpc>
              <a:spcBef>
                <a:spcPct val="0"/>
              </a:spcBef>
              <a:buFont typeface="Arial"/>
              <a:buChar char="•"/>
            </a:pPr>
            <a:r>
              <a:rPr lang="en-US" sz="3904">
                <a:solidFill>
                  <a:srgbClr val="000000"/>
                </a:solidFill>
                <a:latin typeface="Poppins"/>
              </a:rPr>
              <a:t>Key Components of the Business Case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11934687" y="1618241"/>
            <a:ext cx="6353313" cy="8359622"/>
          </a:xfrm>
          <a:custGeom>
            <a:avLst/>
            <a:gdLst/>
            <a:ahLst/>
            <a:cxnLst/>
            <a:rect r="r" b="b" t="t" l="l"/>
            <a:pathLst>
              <a:path h="8359622" w="6353313">
                <a:moveTo>
                  <a:pt x="0" y="0"/>
                </a:moveTo>
                <a:lnTo>
                  <a:pt x="6353313" y="0"/>
                </a:lnTo>
                <a:lnTo>
                  <a:pt x="6353313" y="8359622"/>
                </a:lnTo>
                <a:lnTo>
                  <a:pt x="0" y="8359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89835" y="1321134"/>
            <a:ext cx="8759043" cy="1142633"/>
          </a:xfrm>
          <a:prstGeom prst="rect">
            <a:avLst/>
          </a:prstGeom>
        </p:spPr>
        <p:txBody>
          <a:bodyPr anchor="t" rtlCol="false" tIns="0" lIns="0" bIns="0" rIns="0">
            <a:spAutoFit/>
          </a:bodyPr>
          <a:lstStyle/>
          <a:p>
            <a:pPr algn="ctr" marL="0" indent="0" lvl="0">
              <a:lnSpc>
                <a:spcPts val="8161"/>
              </a:lnSpc>
              <a:spcBef>
                <a:spcPct val="0"/>
              </a:spcBef>
            </a:pPr>
            <a:r>
              <a:rPr lang="en-US" sz="7924">
                <a:solidFill>
                  <a:srgbClr val="000000"/>
                </a:solidFill>
                <a:latin typeface="Poppins Bold"/>
              </a:rPr>
              <a:t>Current Problem</a:t>
            </a:r>
          </a:p>
        </p:txBody>
      </p:sp>
      <p:sp>
        <p:nvSpPr>
          <p:cNvPr name="TextBox 4" id="4"/>
          <p:cNvSpPr txBox="true"/>
          <p:nvPr/>
        </p:nvSpPr>
        <p:spPr>
          <a:xfrm rot="0">
            <a:off x="597889" y="2712516"/>
            <a:ext cx="12530853" cy="4078267"/>
          </a:xfrm>
          <a:prstGeom prst="rect">
            <a:avLst/>
          </a:prstGeom>
        </p:spPr>
        <p:txBody>
          <a:bodyPr anchor="t" rtlCol="false" tIns="0" lIns="0" bIns="0" rIns="0">
            <a:spAutoFit/>
          </a:bodyPr>
          <a:lstStyle/>
          <a:p>
            <a:pPr algn="just" marL="715344" indent="-357672" lvl="1">
              <a:lnSpc>
                <a:spcPts val="4638"/>
              </a:lnSpc>
              <a:buFont typeface="Arial"/>
              <a:buChar char="•"/>
            </a:pPr>
            <a:r>
              <a:rPr lang="en-US" sz="3313">
                <a:solidFill>
                  <a:srgbClr val="000000"/>
                </a:solidFill>
                <a:latin typeface="Poppins"/>
              </a:rPr>
              <a:t>The current issue refers to the limitations encountered by people with motor disabilities.</a:t>
            </a:r>
          </a:p>
          <a:p>
            <a:pPr algn="just" marL="715344" indent="-357672" lvl="1">
              <a:lnSpc>
                <a:spcPts val="4638"/>
              </a:lnSpc>
              <a:buFont typeface="Arial"/>
              <a:buChar char="•"/>
            </a:pPr>
            <a:r>
              <a:rPr lang="en-US" sz="3313">
                <a:solidFill>
                  <a:srgbClr val="000000"/>
                </a:solidFill>
                <a:latin typeface="Poppins"/>
              </a:rPr>
              <a:t>Prevent their ability to efficiently engage with digital devices and communicate. </a:t>
            </a:r>
          </a:p>
          <a:p>
            <a:pPr algn="just" marL="715344" indent="-357672" lvl="1">
              <a:lnSpc>
                <a:spcPts val="4638"/>
              </a:lnSpc>
              <a:buFont typeface="Arial"/>
              <a:buChar char="•"/>
            </a:pPr>
            <a:r>
              <a:rPr lang="en-US" sz="3313">
                <a:solidFill>
                  <a:srgbClr val="000000"/>
                </a:solidFill>
                <a:latin typeface="Poppins"/>
              </a:rPr>
              <a:t>These restrictions can have a serious negative effect on their quality of life by making it more difficult for them to engage in social activities, work, and get an education.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TextBox 2" id="2"/>
          <p:cNvSpPr txBox="true"/>
          <p:nvPr/>
        </p:nvSpPr>
        <p:spPr>
          <a:xfrm rot="0">
            <a:off x="545457" y="1085850"/>
            <a:ext cx="17197086" cy="1142633"/>
          </a:xfrm>
          <a:prstGeom prst="rect">
            <a:avLst/>
          </a:prstGeom>
        </p:spPr>
        <p:txBody>
          <a:bodyPr anchor="t" rtlCol="false" tIns="0" lIns="0" bIns="0" rIns="0">
            <a:spAutoFit/>
          </a:bodyPr>
          <a:lstStyle/>
          <a:p>
            <a:pPr algn="ctr" marL="0" indent="0" lvl="0">
              <a:lnSpc>
                <a:spcPts val="8161"/>
              </a:lnSpc>
              <a:spcBef>
                <a:spcPct val="0"/>
              </a:spcBef>
            </a:pPr>
            <a:r>
              <a:rPr lang="en-US" sz="7924">
                <a:solidFill>
                  <a:srgbClr val="000000"/>
                </a:solidFill>
                <a:latin typeface="Poppins Bold"/>
              </a:rPr>
              <a:t>Issue in the Spesific Community</a:t>
            </a:r>
          </a:p>
        </p:txBody>
      </p:sp>
      <p:sp>
        <p:nvSpPr>
          <p:cNvPr name="TextBox 3" id="3"/>
          <p:cNvSpPr txBox="true"/>
          <p:nvPr/>
        </p:nvSpPr>
        <p:spPr>
          <a:xfrm rot="0">
            <a:off x="545457" y="2274908"/>
            <a:ext cx="12757566" cy="7564417"/>
          </a:xfrm>
          <a:prstGeom prst="rect">
            <a:avLst/>
          </a:prstGeom>
        </p:spPr>
        <p:txBody>
          <a:bodyPr anchor="t" rtlCol="false" tIns="0" lIns="0" bIns="0" rIns="0">
            <a:spAutoFit/>
          </a:bodyPr>
          <a:lstStyle/>
          <a:p>
            <a:pPr algn="just" marL="715344" indent="-357672" lvl="1">
              <a:lnSpc>
                <a:spcPts val="4638"/>
              </a:lnSpc>
              <a:buFont typeface="Arial"/>
              <a:buChar char="•"/>
            </a:pPr>
            <a:r>
              <a:rPr lang="en-US" sz="3313">
                <a:solidFill>
                  <a:srgbClr val="000000"/>
                </a:solidFill>
                <a:latin typeface="Poppins"/>
              </a:rPr>
              <a:t>People with motor disabilities, such as paralysis, muscular dystrophy, or limb amputations, make up the particular community under examination. </a:t>
            </a:r>
          </a:p>
          <a:p>
            <a:pPr algn="just" marL="715344" indent="-357672" lvl="1">
              <a:lnSpc>
                <a:spcPts val="4638"/>
              </a:lnSpc>
              <a:buFont typeface="Arial"/>
              <a:buChar char="•"/>
            </a:pPr>
            <a:r>
              <a:rPr lang="en-US" sz="3313">
                <a:solidFill>
                  <a:srgbClr val="000000"/>
                </a:solidFill>
                <a:latin typeface="Poppins"/>
              </a:rPr>
              <a:t>These people frequently have trouble utilizing conventional input devices, which might make them feel excluded and frustrated.</a:t>
            </a:r>
          </a:p>
          <a:p>
            <a:pPr algn="just" marL="715344" indent="-357672" lvl="1">
              <a:lnSpc>
                <a:spcPts val="4638"/>
              </a:lnSpc>
              <a:buFont typeface="Arial"/>
              <a:buChar char="•"/>
            </a:pPr>
            <a:r>
              <a:rPr lang="en-US" sz="3313">
                <a:solidFill>
                  <a:srgbClr val="000000"/>
                </a:solidFill>
                <a:latin typeface="Poppins"/>
              </a:rPr>
              <a:t>Their everyday struggles are made worse by the absence of technology that is easily available, which limits their capacity to carry out necessary chores on their own.</a:t>
            </a:r>
          </a:p>
          <a:p>
            <a:pPr algn="just" marL="715344" indent="-357672" lvl="1">
              <a:lnSpc>
                <a:spcPts val="4638"/>
              </a:lnSpc>
              <a:buFont typeface="Arial"/>
              <a:buChar char="•"/>
            </a:pPr>
            <a:r>
              <a:rPr lang="en-US" sz="3313">
                <a:solidFill>
                  <a:srgbClr val="000000"/>
                </a:solidFill>
                <a:latin typeface="Poppins"/>
              </a:rPr>
              <a:t>By discovering this issue, so we need to recognize the needs of this people.</a:t>
            </a:r>
          </a:p>
          <a:p>
            <a:pPr algn="just">
              <a:lnSpc>
                <a:spcPts val="4638"/>
              </a:lnSpc>
              <a:spcBef>
                <a:spcPct val="0"/>
              </a:spcBef>
            </a:pPr>
          </a:p>
        </p:txBody>
      </p:sp>
      <p:sp>
        <p:nvSpPr>
          <p:cNvPr name="Freeform 4" id="4"/>
          <p:cNvSpPr/>
          <p:nvPr/>
        </p:nvSpPr>
        <p:spPr>
          <a:xfrm flipH="false" flipV="false" rot="0">
            <a:off x="12715328" y="3109220"/>
            <a:ext cx="5304935" cy="6889527"/>
          </a:xfrm>
          <a:custGeom>
            <a:avLst/>
            <a:gdLst/>
            <a:ahLst/>
            <a:cxnLst/>
            <a:rect r="r" b="b" t="t" l="l"/>
            <a:pathLst>
              <a:path h="6889527" w="5304935">
                <a:moveTo>
                  <a:pt x="0" y="0"/>
                </a:moveTo>
                <a:lnTo>
                  <a:pt x="5304935" y="0"/>
                </a:lnTo>
                <a:lnTo>
                  <a:pt x="5304935" y="6889527"/>
                </a:lnTo>
                <a:lnTo>
                  <a:pt x="0" y="6889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2275625" y="3949988"/>
            <a:ext cx="6195846" cy="3873799"/>
          </a:xfrm>
          <a:custGeom>
            <a:avLst/>
            <a:gdLst/>
            <a:ahLst/>
            <a:cxnLst/>
            <a:rect r="r" b="b" t="t" l="l"/>
            <a:pathLst>
              <a:path h="3873799" w="6195846">
                <a:moveTo>
                  <a:pt x="0" y="0"/>
                </a:moveTo>
                <a:lnTo>
                  <a:pt x="6195846" y="0"/>
                </a:lnTo>
                <a:lnTo>
                  <a:pt x="6195846" y="3873799"/>
                </a:lnTo>
                <a:lnTo>
                  <a:pt x="0" y="3873799"/>
                </a:lnTo>
                <a:lnTo>
                  <a:pt x="0" y="0"/>
                </a:lnTo>
                <a:close/>
              </a:path>
            </a:pathLst>
          </a:custGeom>
          <a:blipFill>
            <a:blip r:embed="rId2"/>
            <a:stretch>
              <a:fillRect l="0" t="0" r="0" b="0"/>
            </a:stretch>
          </a:blipFill>
        </p:spPr>
      </p:sp>
      <p:sp>
        <p:nvSpPr>
          <p:cNvPr name="Freeform 3" id="3"/>
          <p:cNvSpPr/>
          <p:nvPr/>
        </p:nvSpPr>
        <p:spPr>
          <a:xfrm flipH="false" flipV="false" rot="0">
            <a:off x="9459641" y="3991870"/>
            <a:ext cx="7035670" cy="3957564"/>
          </a:xfrm>
          <a:custGeom>
            <a:avLst/>
            <a:gdLst/>
            <a:ahLst/>
            <a:cxnLst/>
            <a:rect r="r" b="b" t="t" l="l"/>
            <a:pathLst>
              <a:path h="3957564" w="7035670">
                <a:moveTo>
                  <a:pt x="0" y="0"/>
                </a:moveTo>
                <a:lnTo>
                  <a:pt x="7035670" y="0"/>
                </a:lnTo>
                <a:lnTo>
                  <a:pt x="7035670" y="3957564"/>
                </a:lnTo>
                <a:lnTo>
                  <a:pt x="0" y="3957564"/>
                </a:lnTo>
                <a:lnTo>
                  <a:pt x="0" y="0"/>
                </a:lnTo>
                <a:close/>
              </a:path>
            </a:pathLst>
          </a:custGeom>
          <a:blipFill>
            <a:blip r:embed="rId3"/>
            <a:stretch>
              <a:fillRect l="0" t="0" r="0" b="0"/>
            </a:stretch>
          </a:blipFill>
        </p:spPr>
      </p:sp>
      <p:sp>
        <p:nvSpPr>
          <p:cNvPr name="TextBox 4" id="4"/>
          <p:cNvSpPr txBox="true"/>
          <p:nvPr/>
        </p:nvSpPr>
        <p:spPr>
          <a:xfrm rot="0">
            <a:off x="813194" y="1085850"/>
            <a:ext cx="17197086" cy="1142633"/>
          </a:xfrm>
          <a:prstGeom prst="rect">
            <a:avLst/>
          </a:prstGeom>
        </p:spPr>
        <p:txBody>
          <a:bodyPr anchor="t" rtlCol="false" tIns="0" lIns="0" bIns="0" rIns="0">
            <a:spAutoFit/>
          </a:bodyPr>
          <a:lstStyle/>
          <a:p>
            <a:pPr algn="ctr" marL="0" indent="0" lvl="0">
              <a:lnSpc>
                <a:spcPts val="8161"/>
              </a:lnSpc>
              <a:spcBef>
                <a:spcPct val="0"/>
              </a:spcBef>
            </a:pPr>
            <a:r>
              <a:rPr lang="en-US" sz="7924">
                <a:solidFill>
                  <a:srgbClr val="000000"/>
                </a:solidFill>
                <a:latin typeface="Poppins Bold"/>
              </a:rPr>
              <a:t>Target Community</a:t>
            </a:r>
          </a:p>
        </p:txBody>
      </p:sp>
      <p:sp>
        <p:nvSpPr>
          <p:cNvPr name="TextBox 5" id="5"/>
          <p:cNvSpPr txBox="true"/>
          <p:nvPr/>
        </p:nvSpPr>
        <p:spPr>
          <a:xfrm rot="0">
            <a:off x="3283750" y="2731395"/>
            <a:ext cx="12351782" cy="67945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a:rPr>
              <a:t>Pusat Rehabilitasi Perkeso, Durian Tunggal, Melaka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2316362" y="4105543"/>
            <a:ext cx="8408202" cy="5152757"/>
          </a:xfrm>
          <a:custGeom>
            <a:avLst/>
            <a:gdLst/>
            <a:ahLst/>
            <a:cxnLst/>
            <a:rect r="r" b="b" t="t" l="l"/>
            <a:pathLst>
              <a:path h="5152757" w="8408202">
                <a:moveTo>
                  <a:pt x="0" y="0"/>
                </a:moveTo>
                <a:lnTo>
                  <a:pt x="8408202" y="0"/>
                </a:lnTo>
                <a:lnTo>
                  <a:pt x="8408202" y="5152757"/>
                </a:lnTo>
                <a:lnTo>
                  <a:pt x="0" y="5152757"/>
                </a:lnTo>
                <a:lnTo>
                  <a:pt x="0" y="0"/>
                </a:lnTo>
                <a:close/>
              </a:path>
            </a:pathLst>
          </a:custGeom>
          <a:blipFill>
            <a:blip r:embed="rId2"/>
            <a:stretch>
              <a:fillRect l="0" t="0" r="0" b="-8785"/>
            </a:stretch>
          </a:blipFill>
        </p:spPr>
      </p:sp>
      <p:sp>
        <p:nvSpPr>
          <p:cNvPr name="Freeform 3" id="3"/>
          <p:cNvSpPr/>
          <p:nvPr/>
        </p:nvSpPr>
        <p:spPr>
          <a:xfrm flipH="false" flipV="false" rot="0">
            <a:off x="11297223" y="4105543"/>
            <a:ext cx="4039120" cy="5152757"/>
          </a:xfrm>
          <a:custGeom>
            <a:avLst/>
            <a:gdLst/>
            <a:ahLst/>
            <a:cxnLst/>
            <a:rect r="r" b="b" t="t" l="l"/>
            <a:pathLst>
              <a:path h="5152757" w="4039120">
                <a:moveTo>
                  <a:pt x="0" y="0"/>
                </a:moveTo>
                <a:lnTo>
                  <a:pt x="4039120" y="0"/>
                </a:lnTo>
                <a:lnTo>
                  <a:pt x="4039120" y="5152757"/>
                </a:lnTo>
                <a:lnTo>
                  <a:pt x="0" y="5152757"/>
                </a:lnTo>
                <a:lnTo>
                  <a:pt x="0" y="0"/>
                </a:lnTo>
                <a:close/>
              </a:path>
            </a:pathLst>
          </a:custGeom>
          <a:blipFill>
            <a:blip r:embed="rId3"/>
            <a:stretch>
              <a:fillRect l="0" t="-1676" r="0" b="-1676"/>
            </a:stretch>
          </a:blipFill>
        </p:spPr>
      </p:sp>
      <p:sp>
        <p:nvSpPr>
          <p:cNvPr name="TextBox 4" id="4"/>
          <p:cNvSpPr txBox="true"/>
          <p:nvPr/>
        </p:nvSpPr>
        <p:spPr>
          <a:xfrm rot="0">
            <a:off x="813194" y="1085850"/>
            <a:ext cx="17197086" cy="1142633"/>
          </a:xfrm>
          <a:prstGeom prst="rect">
            <a:avLst/>
          </a:prstGeom>
        </p:spPr>
        <p:txBody>
          <a:bodyPr anchor="t" rtlCol="false" tIns="0" lIns="0" bIns="0" rIns="0">
            <a:spAutoFit/>
          </a:bodyPr>
          <a:lstStyle/>
          <a:p>
            <a:pPr algn="ctr" marL="0" indent="0" lvl="0">
              <a:lnSpc>
                <a:spcPts val="8161"/>
              </a:lnSpc>
              <a:spcBef>
                <a:spcPct val="0"/>
              </a:spcBef>
            </a:pPr>
            <a:r>
              <a:rPr lang="en-US" sz="7924">
                <a:solidFill>
                  <a:srgbClr val="000000"/>
                </a:solidFill>
                <a:latin typeface="Poppins Bold"/>
              </a:rPr>
              <a:t>Target Community</a:t>
            </a:r>
          </a:p>
        </p:txBody>
      </p:sp>
      <p:sp>
        <p:nvSpPr>
          <p:cNvPr name="TextBox 5" id="5"/>
          <p:cNvSpPr txBox="true"/>
          <p:nvPr/>
        </p:nvSpPr>
        <p:spPr>
          <a:xfrm rot="0">
            <a:off x="3746189" y="2731395"/>
            <a:ext cx="11426905" cy="679450"/>
          </a:xfrm>
          <a:prstGeom prst="rect">
            <a:avLst/>
          </a:prstGeom>
        </p:spPr>
        <p:txBody>
          <a:bodyPr anchor="t" rtlCol="false" tIns="0" lIns="0" bIns="0" rIns="0">
            <a:spAutoFit/>
          </a:bodyPr>
          <a:lstStyle/>
          <a:p>
            <a:pPr algn="ctr">
              <a:lnSpc>
                <a:spcPts val="5599"/>
              </a:lnSpc>
            </a:pPr>
            <a:r>
              <a:rPr lang="en-US" sz="3999">
                <a:solidFill>
                  <a:srgbClr val="000000"/>
                </a:solidFill>
                <a:latin typeface="Canva Sans"/>
              </a:rPr>
              <a:t>Unit Perubatan Rehabilitasi di Hospital Melaka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TextBox 2" id="2"/>
          <p:cNvSpPr txBox="true"/>
          <p:nvPr/>
        </p:nvSpPr>
        <p:spPr>
          <a:xfrm rot="0">
            <a:off x="427585" y="848499"/>
            <a:ext cx="16831715" cy="2171289"/>
          </a:xfrm>
          <a:prstGeom prst="rect">
            <a:avLst/>
          </a:prstGeom>
        </p:spPr>
        <p:txBody>
          <a:bodyPr anchor="t" rtlCol="false" tIns="0" lIns="0" bIns="0" rIns="0">
            <a:spAutoFit/>
          </a:bodyPr>
          <a:lstStyle/>
          <a:p>
            <a:pPr algn="ctr" marL="0" indent="0" lvl="0">
              <a:lnSpc>
                <a:spcPts val="8161"/>
              </a:lnSpc>
              <a:spcBef>
                <a:spcPct val="0"/>
              </a:spcBef>
            </a:pPr>
            <a:r>
              <a:rPr lang="en-US" sz="7924">
                <a:solidFill>
                  <a:srgbClr val="000000"/>
                </a:solidFill>
                <a:latin typeface="Poppins Bold"/>
              </a:rPr>
              <a:t>Solution with Artificial Intelligence</a:t>
            </a:r>
          </a:p>
        </p:txBody>
      </p:sp>
      <p:sp>
        <p:nvSpPr>
          <p:cNvPr name="TextBox 3" id="3"/>
          <p:cNvSpPr txBox="true"/>
          <p:nvPr/>
        </p:nvSpPr>
        <p:spPr>
          <a:xfrm rot="0">
            <a:off x="5106594" y="3434688"/>
            <a:ext cx="12771863" cy="5240317"/>
          </a:xfrm>
          <a:prstGeom prst="rect">
            <a:avLst/>
          </a:prstGeom>
        </p:spPr>
        <p:txBody>
          <a:bodyPr anchor="t" rtlCol="false" tIns="0" lIns="0" bIns="0" rIns="0">
            <a:spAutoFit/>
          </a:bodyPr>
          <a:lstStyle/>
          <a:p>
            <a:pPr algn="just" marL="715344" indent="-357672" lvl="1">
              <a:lnSpc>
                <a:spcPts val="4638"/>
              </a:lnSpc>
              <a:buFont typeface="Arial"/>
              <a:buChar char="•"/>
            </a:pPr>
            <a:r>
              <a:rPr lang="en-US" sz="3313">
                <a:solidFill>
                  <a:srgbClr val="000000"/>
                </a:solidFill>
                <a:latin typeface="Poppins"/>
              </a:rPr>
              <a:t>The suggested approach involves integrating AI and ICT, namely Bluetooth and radio frequency (RF) connection, to create a gesture recognition system.</a:t>
            </a:r>
          </a:p>
          <a:p>
            <a:pPr algn="just" marL="715344" indent="-357672" lvl="1">
              <a:lnSpc>
                <a:spcPts val="4638"/>
              </a:lnSpc>
              <a:buFont typeface="Arial"/>
              <a:buChar char="•"/>
            </a:pPr>
            <a:r>
              <a:rPr lang="en-US" sz="3313">
                <a:solidFill>
                  <a:srgbClr val="000000"/>
                </a:solidFill>
                <a:latin typeface="Poppins"/>
              </a:rPr>
              <a:t>Due to this technology, people with motor impairments will be able to operate digital gadgets with hand, finger, and eye blink motions.</a:t>
            </a:r>
          </a:p>
          <a:p>
            <a:pPr algn="just" marL="715344" indent="-357672" lvl="1">
              <a:lnSpc>
                <a:spcPts val="4638"/>
              </a:lnSpc>
              <a:buFont typeface="Arial"/>
              <a:buChar char="•"/>
            </a:pPr>
            <a:r>
              <a:rPr lang="en-US" sz="3313">
                <a:solidFill>
                  <a:srgbClr val="000000"/>
                </a:solidFill>
                <a:latin typeface="Poppins"/>
              </a:rPr>
              <a:t> In order to provide users with varying abilities with a personalized and flexible interface, the AI algorithms will be trained to recognise a wide range of motions.</a:t>
            </a:r>
          </a:p>
        </p:txBody>
      </p:sp>
      <p:sp>
        <p:nvSpPr>
          <p:cNvPr name="Freeform 4" id="4"/>
          <p:cNvSpPr/>
          <p:nvPr/>
        </p:nvSpPr>
        <p:spPr>
          <a:xfrm flipH="true" flipV="false" rot="0">
            <a:off x="427585" y="2818652"/>
            <a:ext cx="4679009" cy="6136405"/>
          </a:xfrm>
          <a:custGeom>
            <a:avLst/>
            <a:gdLst/>
            <a:ahLst/>
            <a:cxnLst/>
            <a:rect r="r" b="b" t="t" l="l"/>
            <a:pathLst>
              <a:path h="6136405" w="4679009">
                <a:moveTo>
                  <a:pt x="4679009" y="0"/>
                </a:moveTo>
                <a:lnTo>
                  <a:pt x="0" y="0"/>
                </a:lnTo>
                <a:lnTo>
                  <a:pt x="0" y="6136405"/>
                </a:lnTo>
                <a:lnTo>
                  <a:pt x="4679009" y="6136405"/>
                </a:lnTo>
                <a:lnTo>
                  <a:pt x="467900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E9E1"/>
        </a:solidFill>
      </p:bgPr>
    </p:bg>
    <p:spTree>
      <p:nvGrpSpPr>
        <p:cNvPr id="1" name=""/>
        <p:cNvGrpSpPr/>
        <p:nvPr/>
      </p:nvGrpSpPr>
      <p:grpSpPr>
        <a:xfrm>
          <a:off x="0" y="0"/>
          <a:ext cx="0" cy="0"/>
          <a:chOff x="0" y="0"/>
          <a:chExt cx="0" cy="0"/>
        </a:xfrm>
      </p:grpSpPr>
      <p:sp>
        <p:nvSpPr>
          <p:cNvPr name="Freeform 2" id="2"/>
          <p:cNvSpPr/>
          <p:nvPr/>
        </p:nvSpPr>
        <p:spPr>
          <a:xfrm flipH="false" flipV="false" rot="0">
            <a:off x="13839979" y="1876109"/>
            <a:ext cx="4190196" cy="2151722"/>
          </a:xfrm>
          <a:custGeom>
            <a:avLst/>
            <a:gdLst/>
            <a:ahLst/>
            <a:cxnLst/>
            <a:rect r="r" b="b" t="t" l="l"/>
            <a:pathLst>
              <a:path h="2151722" w="4190196">
                <a:moveTo>
                  <a:pt x="0" y="0"/>
                </a:moveTo>
                <a:lnTo>
                  <a:pt x="4190196" y="0"/>
                </a:lnTo>
                <a:lnTo>
                  <a:pt x="4190196" y="2151722"/>
                </a:lnTo>
                <a:lnTo>
                  <a:pt x="0" y="2151722"/>
                </a:lnTo>
                <a:lnTo>
                  <a:pt x="0" y="0"/>
                </a:lnTo>
                <a:close/>
              </a:path>
            </a:pathLst>
          </a:custGeom>
          <a:blipFill>
            <a:blip r:embed="rId2"/>
            <a:stretch>
              <a:fillRect l="0" t="0" r="0" b="0"/>
            </a:stretch>
          </a:blipFill>
        </p:spPr>
      </p:sp>
      <p:sp>
        <p:nvSpPr>
          <p:cNvPr name="Freeform 3" id="3"/>
          <p:cNvSpPr/>
          <p:nvPr/>
        </p:nvSpPr>
        <p:spPr>
          <a:xfrm flipH="false" flipV="false" rot="0">
            <a:off x="13839979" y="4784724"/>
            <a:ext cx="4190196" cy="2300107"/>
          </a:xfrm>
          <a:custGeom>
            <a:avLst/>
            <a:gdLst/>
            <a:ahLst/>
            <a:cxnLst/>
            <a:rect r="r" b="b" t="t" l="l"/>
            <a:pathLst>
              <a:path h="2300107" w="4190196">
                <a:moveTo>
                  <a:pt x="0" y="0"/>
                </a:moveTo>
                <a:lnTo>
                  <a:pt x="4190196" y="0"/>
                </a:lnTo>
                <a:lnTo>
                  <a:pt x="4190196" y="2300107"/>
                </a:lnTo>
                <a:lnTo>
                  <a:pt x="0" y="2300107"/>
                </a:lnTo>
                <a:lnTo>
                  <a:pt x="0" y="0"/>
                </a:lnTo>
                <a:close/>
              </a:path>
            </a:pathLst>
          </a:custGeom>
          <a:blipFill>
            <a:blip r:embed="rId3"/>
            <a:stretch>
              <a:fillRect l="0" t="0" r="0" b="0"/>
            </a:stretch>
          </a:blipFill>
        </p:spPr>
      </p:sp>
      <p:sp>
        <p:nvSpPr>
          <p:cNvPr name="Freeform 4" id="4"/>
          <p:cNvSpPr/>
          <p:nvPr/>
        </p:nvSpPr>
        <p:spPr>
          <a:xfrm flipH="false" flipV="false" rot="0">
            <a:off x="13839979" y="7585348"/>
            <a:ext cx="4190196" cy="2253857"/>
          </a:xfrm>
          <a:custGeom>
            <a:avLst/>
            <a:gdLst/>
            <a:ahLst/>
            <a:cxnLst/>
            <a:rect r="r" b="b" t="t" l="l"/>
            <a:pathLst>
              <a:path h="2253857" w="4190196">
                <a:moveTo>
                  <a:pt x="0" y="0"/>
                </a:moveTo>
                <a:lnTo>
                  <a:pt x="4190196" y="0"/>
                </a:lnTo>
                <a:lnTo>
                  <a:pt x="4190196" y="2253856"/>
                </a:lnTo>
                <a:lnTo>
                  <a:pt x="0" y="2253856"/>
                </a:lnTo>
                <a:lnTo>
                  <a:pt x="0" y="0"/>
                </a:lnTo>
                <a:close/>
              </a:path>
            </a:pathLst>
          </a:custGeom>
          <a:blipFill>
            <a:blip r:embed="rId4"/>
            <a:stretch>
              <a:fillRect l="0" t="0" r="0" b="0"/>
            </a:stretch>
          </a:blipFill>
        </p:spPr>
      </p:sp>
      <p:sp>
        <p:nvSpPr>
          <p:cNvPr name="TextBox 5" id="5"/>
          <p:cNvSpPr txBox="true"/>
          <p:nvPr/>
        </p:nvSpPr>
        <p:spPr>
          <a:xfrm rot="0">
            <a:off x="738160" y="1085850"/>
            <a:ext cx="12152706" cy="2171333"/>
          </a:xfrm>
          <a:prstGeom prst="rect">
            <a:avLst/>
          </a:prstGeom>
        </p:spPr>
        <p:txBody>
          <a:bodyPr anchor="t" rtlCol="false" tIns="0" lIns="0" bIns="0" rIns="0">
            <a:spAutoFit/>
          </a:bodyPr>
          <a:lstStyle/>
          <a:p>
            <a:pPr algn="ctr" marL="0" indent="0" lvl="0">
              <a:lnSpc>
                <a:spcPts val="8161"/>
              </a:lnSpc>
              <a:spcBef>
                <a:spcPct val="0"/>
              </a:spcBef>
            </a:pPr>
            <a:r>
              <a:rPr lang="en-US" sz="7924">
                <a:solidFill>
                  <a:srgbClr val="000000"/>
                </a:solidFill>
                <a:latin typeface="Poppins Bold"/>
              </a:rPr>
              <a:t>Key Components of the Solution</a:t>
            </a:r>
          </a:p>
        </p:txBody>
      </p:sp>
      <p:sp>
        <p:nvSpPr>
          <p:cNvPr name="TextBox 6" id="6"/>
          <p:cNvSpPr txBox="true"/>
          <p:nvPr/>
        </p:nvSpPr>
        <p:spPr>
          <a:xfrm rot="0">
            <a:off x="374215" y="3190508"/>
            <a:ext cx="13212766" cy="6648696"/>
          </a:xfrm>
          <a:prstGeom prst="rect">
            <a:avLst/>
          </a:prstGeom>
        </p:spPr>
        <p:txBody>
          <a:bodyPr anchor="t" rtlCol="false" tIns="0" lIns="0" bIns="0" rIns="0">
            <a:spAutoFit/>
          </a:bodyPr>
          <a:lstStyle/>
          <a:p>
            <a:pPr>
              <a:lnSpc>
                <a:spcPts val="3136"/>
              </a:lnSpc>
            </a:pPr>
          </a:p>
          <a:p>
            <a:pPr marL="483685" indent="-241842" lvl="1">
              <a:lnSpc>
                <a:spcPts val="3136"/>
              </a:lnSpc>
              <a:buFont typeface="Arial"/>
              <a:buChar char="•"/>
            </a:pPr>
            <a:r>
              <a:rPr lang="en-US" sz="2240">
                <a:solidFill>
                  <a:srgbClr val="000000"/>
                </a:solidFill>
                <a:latin typeface="Poppins Bold"/>
              </a:rPr>
              <a:t>Gesture</a:t>
            </a:r>
            <a:r>
              <a:rPr lang="en-US" sz="2240">
                <a:solidFill>
                  <a:srgbClr val="000000"/>
                </a:solidFill>
                <a:latin typeface="Poppins Bold"/>
              </a:rPr>
              <a:t> Recognition Algorithms:</a:t>
            </a:r>
          </a:p>
          <a:p>
            <a:pPr algn="just">
              <a:lnSpc>
                <a:spcPts val="3136"/>
              </a:lnSpc>
              <a:spcBef>
                <a:spcPct val="0"/>
              </a:spcBef>
            </a:pPr>
            <a:r>
              <a:rPr lang="en-US" sz="2240">
                <a:solidFill>
                  <a:srgbClr val="000000"/>
                </a:solidFill>
                <a:latin typeface="Poppins"/>
              </a:rPr>
              <a:t>AI algorithms will be created to accurately interpret hand and finger gestures as well as eye blinks. With ML techniques, and even DL models, the system will be able to adjust to the distinct motions and motor skills of each user.</a:t>
            </a:r>
          </a:p>
          <a:p>
            <a:pPr>
              <a:lnSpc>
                <a:spcPts val="3136"/>
              </a:lnSpc>
              <a:spcBef>
                <a:spcPct val="0"/>
              </a:spcBef>
            </a:pPr>
          </a:p>
          <a:p>
            <a:pPr marL="483685" indent="-241842" lvl="1">
              <a:lnSpc>
                <a:spcPts val="3136"/>
              </a:lnSpc>
              <a:buFont typeface="Arial"/>
              <a:buChar char="•"/>
            </a:pPr>
            <a:r>
              <a:rPr lang="en-US" sz="2240">
                <a:solidFill>
                  <a:srgbClr val="000000"/>
                </a:solidFill>
                <a:latin typeface="Poppins Bold"/>
              </a:rPr>
              <a:t>RF and Bluetooth Communication:</a:t>
            </a:r>
          </a:p>
          <a:p>
            <a:pPr algn="just">
              <a:lnSpc>
                <a:spcPts val="3136"/>
              </a:lnSpc>
              <a:spcBef>
                <a:spcPct val="0"/>
              </a:spcBef>
            </a:pPr>
            <a:r>
              <a:rPr lang="en-US" sz="2240">
                <a:solidFill>
                  <a:srgbClr val="000000"/>
                </a:solidFill>
                <a:latin typeface="Poppins"/>
              </a:rPr>
              <a:t>Long-range communication via RF technology will enable consumers to engage with gadgets remotely. Short-range, low-latency communications will be made easier with Bluetooth connectivity, enabling real-time control. Flexibility and accessibility are ensured in a variety of settings by this dual communication technique.</a:t>
            </a:r>
          </a:p>
          <a:p>
            <a:pPr>
              <a:lnSpc>
                <a:spcPts val="3136"/>
              </a:lnSpc>
              <a:spcBef>
                <a:spcPct val="0"/>
              </a:spcBef>
            </a:pPr>
          </a:p>
          <a:p>
            <a:pPr marL="483685" indent="-241842" lvl="1">
              <a:lnSpc>
                <a:spcPts val="3136"/>
              </a:lnSpc>
              <a:buFont typeface="Arial"/>
              <a:buChar char="•"/>
            </a:pPr>
            <a:r>
              <a:rPr lang="en-US" sz="2240">
                <a:solidFill>
                  <a:srgbClr val="000000"/>
                </a:solidFill>
                <a:latin typeface="Poppins Bold"/>
              </a:rPr>
              <a:t>Customization and Adaptability: </a:t>
            </a:r>
          </a:p>
          <a:p>
            <a:pPr algn="just">
              <a:lnSpc>
                <a:spcPts val="3136"/>
              </a:lnSpc>
              <a:spcBef>
                <a:spcPct val="0"/>
              </a:spcBef>
            </a:pPr>
            <a:r>
              <a:rPr lang="en-US" sz="2240">
                <a:solidFill>
                  <a:srgbClr val="000000"/>
                </a:solidFill>
                <a:latin typeface="Poppins"/>
              </a:rPr>
              <a:t>Users will be able to design and customize their gestures according to their motor abilities, with customisation being given priority by the system. This flexibility guarantees that people with different degrees of handicap can take advantage of the technology.</a:t>
            </a:r>
          </a:p>
          <a:p>
            <a:pPr>
              <a:lnSpc>
                <a:spcPts val="3136"/>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DAF4D0NqN1Q</dc:identifier>
  <dcterms:modified xsi:type="dcterms:W3CDTF">2011-08-01T06:04:30Z</dcterms:modified>
  <cp:revision>1</cp:revision>
  <dc:title>Beige and Blue Minimalist Illustrative Diversity PWD Presentation</dc:title>
</cp:coreProperties>
</file>